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dp" ContentType="image/vnd.ms-photo"/>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7" r:id="rId3"/>
    <p:sldId id="774" r:id="rId5"/>
    <p:sldId id="909" r:id="rId6"/>
    <p:sldId id="911" r:id="rId7"/>
    <p:sldId id="912" r:id="rId8"/>
    <p:sldId id="915" r:id="rId9"/>
    <p:sldId id="917" r:id="rId10"/>
    <p:sldId id="916" r:id="rId11"/>
    <p:sldId id="925" r:id="rId12"/>
    <p:sldId id="921" r:id="rId13"/>
    <p:sldId id="924" r:id="rId14"/>
    <p:sldId id="926" r:id="rId15"/>
    <p:sldId id="927" r:id="rId16"/>
    <p:sldId id="928" r:id="rId17"/>
    <p:sldId id="929" r:id="rId18"/>
    <p:sldId id="930" r:id="rId19"/>
    <p:sldId id="931" r:id="rId20"/>
    <p:sldId id="932" r:id="rId21"/>
    <p:sldId id="934" r:id="rId22"/>
    <p:sldId id="935" r:id="rId23"/>
    <p:sldId id="936" r:id="rId24"/>
    <p:sldId id="937" r:id="rId25"/>
    <p:sldId id="938" r:id="rId26"/>
    <p:sldId id="939" r:id="rId27"/>
    <p:sldId id="940" r:id="rId28"/>
    <p:sldId id="941" r:id="rId29"/>
    <p:sldId id="942" r:id="rId30"/>
    <p:sldId id="943" r:id="rId31"/>
    <p:sldId id="944" r:id="rId32"/>
    <p:sldId id="945" r:id="rId33"/>
    <p:sldId id="946" r:id="rId34"/>
    <p:sldId id="947" r:id="rId35"/>
    <p:sldId id="948" r:id="rId36"/>
    <p:sldId id="949" r:id="rId37"/>
    <p:sldId id="950" r:id="rId38"/>
    <p:sldId id="951" r:id="rId39"/>
    <p:sldId id="952" r:id="rId40"/>
    <p:sldId id="953" r:id="rId41"/>
    <p:sldId id="954" r:id="rId42"/>
    <p:sldId id="955" r:id="rId43"/>
    <p:sldId id="956" r:id="rId44"/>
    <p:sldId id="957" r:id="rId45"/>
    <p:sldId id="958" r:id="rId46"/>
    <p:sldId id="959" r:id="rId47"/>
    <p:sldId id="960" r:id="rId48"/>
    <p:sldId id="961" r:id="rId49"/>
    <p:sldId id="962" r:id="rId50"/>
    <p:sldId id="963" r:id="rId51"/>
    <p:sldId id="964" r:id="rId52"/>
    <p:sldId id="965" r:id="rId53"/>
    <p:sldId id="966" r:id="rId54"/>
    <p:sldId id="967" r:id="rId55"/>
    <p:sldId id="968" r:id="rId56"/>
    <p:sldId id="1010" r:id="rId57"/>
    <p:sldId id="1012" r:id="rId58"/>
    <p:sldId id="1013" r:id="rId59"/>
    <p:sldId id="1014" r:id="rId60"/>
    <p:sldId id="1015" r:id="rId61"/>
    <p:sldId id="969" r:id="rId62"/>
    <p:sldId id="970" r:id="rId63"/>
    <p:sldId id="971" r:id="rId64"/>
    <p:sldId id="972" r:id="rId65"/>
    <p:sldId id="974" r:id="rId66"/>
    <p:sldId id="976" r:id="rId67"/>
    <p:sldId id="977" r:id="rId68"/>
    <p:sldId id="978" r:id="rId69"/>
    <p:sldId id="979" r:id="rId70"/>
    <p:sldId id="980" r:id="rId71"/>
    <p:sldId id="981" r:id="rId72"/>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55A3D6-7BCF-45A4-8560-3EB78BE1B484}">
          <p14:sldIdLst>
            <p14:sldId id="257"/>
            <p14:sldId id="774"/>
            <p14:sldId id="909"/>
            <p14:sldId id="911"/>
            <p14:sldId id="912"/>
            <p14:sldId id="915"/>
            <p14:sldId id="917"/>
            <p14:sldId id="916"/>
            <p14:sldId id="925"/>
            <p14:sldId id="921"/>
            <p14:sldId id="924"/>
            <p14:sldId id="926"/>
            <p14:sldId id="927"/>
            <p14:sldId id="928"/>
            <p14:sldId id="929"/>
            <p14:sldId id="930"/>
            <p14:sldId id="931"/>
            <p14:sldId id="932"/>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1010"/>
            <p14:sldId id="1012"/>
            <p14:sldId id="1013"/>
            <p14:sldId id="1014"/>
            <p14:sldId id="1015"/>
            <p14:sldId id="969"/>
            <p14:sldId id="970"/>
            <p14:sldId id="971"/>
            <p14:sldId id="972"/>
            <p14:sldId id="974"/>
            <p14:sldId id="976"/>
            <p14:sldId id="977"/>
            <p14:sldId id="978"/>
            <p14:sldId id="979"/>
            <p14:sldId id="980"/>
            <p14:sldId id="981"/>
          </p14:sldIdLst>
        </p14:section>
        <p14:section name="无标题节" id="{71B5B4DC-E40C-4F6D-8E42-0FDD45B447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鼎" initials="张鼎" lastIdx="1" clrIdx="0"/>
  <p:cmAuthor id="1" name="Yanyong Zhang" initials="YZ" lastIdx="53" clrIdx="0"/>
  <p:cmAuthor id="2" name="Yubo" initials="MOU" lastIdx="77" clrIdx="1"/>
  <p:cmAuthor id="3" name="Yunji" initials="Y" lastIdx="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C0"/>
    <a:srgbClr val="F79646"/>
    <a:srgbClr val="B7DEE8"/>
    <a:srgbClr val="0000FF"/>
    <a:srgbClr val="4BACC6"/>
    <a:srgbClr val="F5F5F5"/>
    <a:srgbClr val="31859C"/>
    <a:srgbClr val="548235"/>
    <a:srgbClr val="D7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83875" autoAdjust="0"/>
  </p:normalViewPr>
  <p:slideViewPr>
    <p:cSldViewPr>
      <p:cViewPr varScale="1">
        <p:scale>
          <a:sx n="68" d="100"/>
          <a:sy n="68" d="100"/>
        </p:scale>
        <p:origin x="1080" y="64"/>
      </p:cViewPr>
      <p:guideLst>
        <p:guide orient="horz" pos="2029"/>
        <p:guide pos="2335"/>
      </p:guideLst>
    </p:cSldViewPr>
  </p:slideViewPr>
  <p:outlineViewPr>
    <p:cViewPr>
      <p:scale>
        <a:sx n="33" d="100"/>
        <a:sy n="33" d="100"/>
      </p:scale>
      <p:origin x="0" y="-1305"/>
    </p:cViewPr>
  </p:outlineViewPr>
  <p:notesTextViewPr>
    <p:cViewPr>
      <p:scale>
        <a:sx n="125" d="100"/>
        <a:sy n="12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773680" cy="434340"/>
          </a:xfrm>
          <a:prstGeom prst="rect">
            <a:avLst/>
          </a:prstGeom>
        </p:spPr>
        <p:txBody>
          <a:bodyPr vert="horz" lIns="86204" tIns="43102" rIns="86204" bIns="43102" rtlCol="0"/>
          <a:lstStyle>
            <a:lvl1pPr algn="l">
              <a:defRPr sz="1100"/>
            </a:lvl1pPr>
          </a:lstStyle>
          <a:p>
            <a:endParaRPr lang="zh-CN" altLang="en-US"/>
          </a:p>
        </p:txBody>
      </p:sp>
      <p:sp>
        <p:nvSpPr>
          <p:cNvPr id="3" name="日期占位符 2"/>
          <p:cNvSpPr>
            <a:spLocks noGrp="1"/>
          </p:cNvSpPr>
          <p:nvPr>
            <p:ph type="dt" idx="1"/>
          </p:nvPr>
        </p:nvSpPr>
        <p:spPr>
          <a:xfrm>
            <a:off x="3625639" y="1"/>
            <a:ext cx="2773680" cy="434340"/>
          </a:xfrm>
          <a:prstGeom prst="rect">
            <a:avLst/>
          </a:prstGeom>
        </p:spPr>
        <p:txBody>
          <a:bodyPr vert="horz" lIns="86204" tIns="43102" rIns="86204" bIns="43102" rtlCol="0"/>
          <a:lstStyle>
            <a:lvl1pPr algn="r">
              <a:defRPr sz="1100"/>
            </a:lvl1pPr>
          </a:lstStyle>
          <a:p>
            <a:fld id="{D1191F70-CED7-4F14-AF9C-AE260BEC870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030288" y="652463"/>
            <a:ext cx="4340225" cy="3255962"/>
          </a:xfrm>
          <a:prstGeom prst="rect">
            <a:avLst/>
          </a:prstGeom>
          <a:noFill/>
          <a:ln w="12700">
            <a:solidFill>
              <a:prstClr val="black"/>
            </a:solidFill>
          </a:ln>
        </p:spPr>
        <p:txBody>
          <a:bodyPr vert="horz" lIns="86204" tIns="43102" rIns="86204" bIns="43102" rtlCol="0" anchor="ctr"/>
          <a:lstStyle/>
          <a:p>
            <a:endParaRPr lang="zh-CN" altLang="en-US"/>
          </a:p>
        </p:txBody>
      </p:sp>
      <p:sp>
        <p:nvSpPr>
          <p:cNvPr id="5" name="备注占位符 4"/>
          <p:cNvSpPr>
            <a:spLocks noGrp="1"/>
          </p:cNvSpPr>
          <p:nvPr>
            <p:ph type="body" sz="quarter" idx="3"/>
          </p:nvPr>
        </p:nvSpPr>
        <p:spPr>
          <a:xfrm>
            <a:off x="640080" y="4126230"/>
            <a:ext cx="5120640" cy="3909060"/>
          </a:xfrm>
          <a:prstGeom prst="rect">
            <a:avLst/>
          </a:prstGeom>
        </p:spPr>
        <p:txBody>
          <a:bodyPr vert="horz" lIns="86204" tIns="43102" rIns="86204" bIns="43102"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250954"/>
            <a:ext cx="2773680" cy="434340"/>
          </a:xfrm>
          <a:prstGeom prst="rect">
            <a:avLst/>
          </a:prstGeom>
        </p:spPr>
        <p:txBody>
          <a:bodyPr vert="horz" lIns="86204" tIns="43102" rIns="86204" bIns="43102" rtlCol="0" anchor="b"/>
          <a:lstStyle>
            <a:lvl1pPr algn="l">
              <a:defRPr sz="1100"/>
            </a:lvl1pPr>
          </a:lstStyle>
          <a:p>
            <a:endParaRPr lang="zh-CN" altLang="en-US"/>
          </a:p>
        </p:txBody>
      </p:sp>
      <p:sp>
        <p:nvSpPr>
          <p:cNvPr id="7" name="灯片编号占位符 6"/>
          <p:cNvSpPr>
            <a:spLocks noGrp="1"/>
          </p:cNvSpPr>
          <p:nvPr>
            <p:ph type="sldNum" sz="quarter" idx="5"/>
          </p:nvPr>
        </p:nvSpPr>
        <p:spPr>
          <a:xfrm>
            <a:off x="3625639" y="8250954"/>
            <a:ext cx="2773680" cy="434340"/>
          </a:xfrm>
          <a:prstGeom prst="rect">
            <a:avLst/>
          </a:prstGeom>
        </p:spPr>
        <p:txBody>
          <a:bodyPr vert="horz" lIns="86204" tIns="43102" rIns="86204" bIns="43102" rtlCol="0" anchor="b"/>
          <a:lstStyle>
            <a:lvl1pPr algn="r">
              <a:defRPr sz="1100"/>
            </a:lvl1pPr>
          </a:lstStyle>
          <a:p>
            <a:fld id="{268C3F19-532C-4836-AB5A-5A9132B4A71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4" Type="http://schemas.openxmlformats.org/officeDocument/2006/relationships/hyperlink" Target="http://www.soc.washington.edu/users/stovel/Chains.pdf" TargetMode="External"/><Relationship Id="rId3" Type="http://schemas.openxmlformats.org/officeDocument/2006/relationships/hyperlink" Target="http://www-personal.umich.edu/~mejn/networks/"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cs.ucr.edu/~neal/2004/cs141/?ShortestPathsByDijkstras"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research.library.unt.edu/eotcd/wiki/File:gov_20.png"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redcavazza.net/2008/06/09/social-media-landscape/" TargetMode="Externa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utoblog.com/2011/12/21/new-art-reimagines-u-s-road-network-system-as-a-subway-map/"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http://en.wikipedia.org/wiki/Social_network</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dirty="0" smtClean="0"/>
              <a:t>Network science</a:t>
            </a:r>
            <a:r>
              <a:rPr lang="en-US" baseline="0" dirty="0" smtClean="0"/>
              <a:t> studies the laws and patterns of different networks in one context. </a:t>
            </a:r>
            <a:endParaRPr lang="en-US" dirty="0" smtClean="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http://www-personal.umich.edu/~mejn/networks/</a:t>
            </a:r>
            <a:endParaRPr lang="en-US" dirty="0" smtClean="0"/>
          </a:p>
          <a:p>
            <a:endParaRPr lang="en-US" dirty="0" smtClean="0"/>
          </a:p>
          <a:p>
            <a:r>
              <a:rPr lang="en-US" dirty="0" smtClean="0"/>
              <a:t>James Moody, Race, school integration, and friendship segregation in America, </a:t>
            </a:r>
            <a:r>
              <a:rPr lang="en-US" i="1" dirty="0" smtClean="0"/>
              <a:t>American Journal of Sociology</a:t>
            </a:r>
            <a:r>
              <a:rPr lang="en-US" dirty="0" smtClean="0"/>
              <a:t> </a:t>
            </a:r>
            <a:r>
              <a:rPr lang="en-US" b="1" dirty="0" smtClean="0"/>
              <a:t>107</a:t>
            </a:r>
            <a:r>
              <a:rPr lang="en-US" dirty="0" smtClean="0"/>
              <a:t>, 679-716 (2001): Yellow</a:t>
            </a:r>
            <a:r>
              <a:rPr lang="en-US" baseline="0" dirty="0" smtClean="0"/>
              <a:t> = girls, Green = boys, Red = sexually active</a:t>
            </a:r>
            <a:endParaRPr lang="en-US" baseline="0" dirty="0" smtClean="0"/>
          </a:p>
          <a:p>
            <a:endParaRPr lang="en-US" baseline="0" dirty="0" smtClean="0"/>
          </a:p>
          <a:p>
            <a:r>
              <a:rPr lang="en-US" dirty="0" smtClean="0"/>
              <a:t>High school dating: Data drawn from Peter S. </a:t>
            </a:r>
            <a:r>
              <a:rPr lang="en-US" dirty="0" err="1" smtClean="0"/>
              <a:t>Bearman</a:t>
            </a:r>
            <a:r>
              <a:rPr lang="en-US" dirty="0" smtClean="0"/>
              <a:t>, James Moody, and Katherine </a:t>
            </a:r>
            <a:r>
              <a:rPr lang="en-US" dirty="0" err="1" smtClean="0"/>
              <a:t>Stovel</a:t>
            </a:r>
            <a:r>
              <a:rPr lang="en-US" dirty="0" smtClean="0"/>
              <a:t>, </a:t>
            </a:r>
            <a:r>
              <a:rPr lang="en-US" dirty="0" smtClean="0">
                <a:hlinkClick r:id="rId4"/>
              </a:rPr>
              <a:t>Chains of affection: The structure of adolescent romantic and sexual networks</a:t>
            </a:r>
            <a:r>
              <a:rPr lang="en-US" dirty="0" smtClean="0"/>
              <a:t>, </a:t>
            </a:r>
            <a:r>
              <a:rPr lang="en-US" i="1" dirty="0" smtClean="0"/>
              <a:t>American Journal of Sociology</a:t>
            </a:r>
            <a:r>
              <a:rPr lang="en-US" dirty="0" smtClean="0"/>
              <a:t> </a:t>
            </a:r>
            <a:r>
              <a:rPr lang="en-US" b="1" dirty="0" smtClean="0"/>
              <a:t>110</a:t>
            </a:r>
            <a:r>
              <a:rPr lang="en-US" dirty="0" smtClean="0"/>
              <a:t>, 44-91 (2004) image was</a:t>
            </a:r>
            <a:r>
              <a:rPr lang="en-US" baseline="0" dirty="0" smtClean="0"/>
              <a:t> made by M Newman</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important for social network analysis</a:t>
            </a:r>
            <a:r>
              <a:rPr lang="en-US" baseline="0" dirty="0" smtClean="0"/>
              <a:t> as a pair can have more than one relations.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a:t>
            </a:r>
            <a:r>
              <a:rPr lang="en-US" dirty="0" smtClean="0">
                <a:hlinkClick r:id="rId3"/>
              </a:rPr>
              <a:t>http://www.cs.ucr.edu/~neal/2004/cs141/?ShortestPathsByDijkstras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a:t>
            </a:r>
            <a:r>
              <a:rPr lang="en-US" baseline="0" dirty="0" smtClean="0"/>
              <a:t> </a:t>
            </a:r>
            <a:r>
              <a:rPr lang="en-US" dirty="0" smtClean="0">
                <a:hlinkClick r:id="rId3"/>
              </a:rPr>
              <a:t>http://research.library.unt.edu/eotcd/wiki/File:gov_20.png</a:t>
            </a:r>
            <a:endParaRPr lang="en-US" dirty="0" smtClean="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What is your favoriate Chinese food?</a:t>
            </a:r>
            <a:endParaRPr lang="en-US" altLang="zh-CN"/>
          </a:p>
          <a:p>
            <a:endParaRPr lang="en-US" altLang="zh-CN"/>
          </a:p>
          <a:p>
            <a:r>
              <a:rPr lang="en-US" altLang="zh-CN"/>
              <a:t>What is your first impression about China?</a:t>
            </a:r>
            <a:endParaRPr lang="en-US" altLang="zh-CN"/>
          </a:p>
          <a:p>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What is your favoriate Chinese food?</a:t>
            </a:r>
            <a:endParaRPr lang="en-US" altLang="zh-CN"/>
          </a:p>
          <a:p>
            <a:endParaRPr lang="en-US" altLang="zh-CN"/>
          </a:p>
          <a:p>
            <a:r>
              <a:rPr lang="en-US" altLang="zh-CN"/>
              <a:t>What is your first impression about China?</a:t>
            </a:r>
            <a:endParaRPr lang="en-US" altLang="zh-CN"/>
          </a:p>
          <a:p>
            <a:endParaRPr lang="en-US" altLang="zh-CN"/>
          </a:p>
          <a:p>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Source: </a:t>
            </a:r>
            <a:r>
              <a:rPr lang="en-US" dirty="0" smtClean="0">
                <a:hlinkClick r:id="rId3"/>
              </a:rPr>
              <a:t>http://www.fredcavazza.net/2008/06/09/social-media-landscape/</a:t>
            </a:r>
            <a:endParaRPr lang="en-US" dirty="0" smtClean="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http://www.autoblog.com/2011/12/21/new-art-reimagines-u-s-road-network-system-as-a-subway-map/</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430D978-B322-4027-B58B-C48BA59B930A}"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101F935-D208-4F1B-AB4F-475AFDD0208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751B1B41-DA53-4EBE-BAC6-0136B6445A1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D92E660E-4D05-4FFD-92A8-6CF1D2A63738}"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9B90D09-9555-471B-9AF6-D97FD89AEE9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2FB4820-7C21-4CFB-9606-C9A99EC371D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080B1A7-785A-41D7-BD2E-E457ACCEC1A8}"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6F47728-2BC8-4288-BC95-35C0D6235130}"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mn-lt"/>
              </a:defRPr>
            </a:lvl1pPr>
          </a:lstStyle>
          <a:p>
            <a:r>
              <a:rPr lang="en-US" smtClean="0"/>
              <a:t>Click to edit Master title style</a:t>
            </a:r>
            <a:endParaRPr lang="en-US" dirty="0"/>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defRPr>
            </a:lvl1pPr>
          </a:lstStyle>
          <a:p>
            <a:pPr lvl="0"/>
            <a:r>
              <a:rPr lang="en-US" dirty="0" smtClean="0"/>
              <a:t>Social Media Mining</a:t>
            </a:r>
            <a:endParaRPr lang="en-US" dirty="0" smtClean="0"/>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defRPr>
            </a:lvl1pPr>
            <a:lvl2pPr algn="ctr">
              <a:buNone/>
              <a:defRPr sz="1400"/>
            </a:lvl2pPr>
            <a:lvl3pPr algn="ctr">
              <a:buNone/>
              <a:defRPr sz="1400"/>
            </a:lvl3pPr>
            <a:lvl4pPr algn="ctr">
              <a:buNone/>
              <a:defRPr sz="1400"/>
            </a:lvl4pPr>
            <a:lvl5pPr algn="ctr">
              <a:buNone/>
              <a:defRPr sz="14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anose="020B0604020202020204" pitchFamily="34" charset="0"/>
              <a:buChar char="•"/>
              <a:defRPr sz="3600" b="1">
                <a:solidFill>
                  <a:schemeClr val="accent6">
                    <a:lumMod val="75000"/>
                  </a:schemeClr>
                </a:solidFill>
              </a:defRPr>
            </a:lvl1pPr>
            <a:lvl2pPr algn="l">
              <a:defRPr sz="2000"/>
            </a:lvl2pPr>
            <a:lvl3pPr algn="l">
              <a:defRPr sz="1800"/>
            </a:lvl3pPr>
            <a:lvl4pPr algn="ctr">
              <a:defRPr/>
            </a:lvl4pPr>
            <a:lvl5pPr algn="ctr">
              <a:defRPr/>
            </a:lvl5pPr>
          </a:lstStyle>
          <a:p>
            <a:pPr lvl="0"/>
            <a:r>
              <a:rPr lang="en-US" dirty="0" smtClean="0"/>
              <a:t>Click to edit subtitle</a:t>
            </a:r>
            <a:endParaRPr lang="en-US" dirty="0" smtClean="0"/>
          </a:p>
          <a:p>
            <a:pPr lvl="1"/>
            <a:endParaRPr lang="en-US" dirty="0" smtClean="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mn-lt"/>
                <a:ea typeface="+mn-ea"/>
                <a:cs typeface="+mn-cs"/>
              </a:defRPr>
            </a:lvl1pPr>
          </a:lstStyle>
          <a:p>
            <a:pPr marL="342900" lvl="0" indent="-342900" algn="ctr" defTabSz="914400" rtl="0" eaLnBrk="1" latinLnBrk="0" hangingPunct="1">
              <a:spcBef>
                <a:spcPct val="20000"/>
              </a:spcBef>
              <a:buFont typeface="Arial" panose="020B0604020202020204" pitchFamily="34" charset="0"/>
              <a:buNone/>
            </a:pPr>
            <a:r>
              <a:rPr lang="en-US" smtClean="0"/>
              <a:t>Click to edit Master title style</a:t>
            </a:r>
            <a:endParaRPr lang="en-US" dirty="0"/>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mj-lt"/>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03885" y="201930"/>
            <a:ext cx="6830060" cy="697230"/>
          </a:xfrm>
        </p:spPr>
        <p:txBody>
          <a:bodyPr/>
          <a:lstStyle/>
          <a:p>
            <a:r>
              <a:rPr lang="zh-CN" altLang="en-US" smtClean="0"/>
              <a:t>单击此处编辑母版标</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矩形 6"/>
          <p:cNvSpPr/>
          <p:nvPr userDrawn="1"/>
        </p:nvSpPr>
        <p:spPr>
          <a:xfrm>
            <a:off x="1905" y="0"/>
            <a:ext cx="580390" cy="8921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userDrawn="1"/>
        </p:nvGrpSpPr>
        <p:grpSpPr>
          <a:xfrm>
            <a:off x="7517765" y="635"/>
            <a:ext cx="1680210" cy="866775"/>
            <a:chOff x="6107747" y="3450849"/>
            <a:chExt cx="3226575" cy="3948609"/>
          </a:xfrm>
        </p:grpSpPr>
        <p:pic>
          <p:nvPicPr>
            <p:cNvPr id="48" name="Picture 2"/>
            <p:cNvPicPr>
              <a:picLocks noChangeAspect="1" noChangeArrowheads="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6107747" y="5691804"/>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7081589" y="3450849"/>
              <a:ext cx="2062411" cy="169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矩形 8"/>
          <p:cNvSpPr/>
          <p:nvPr userDrawn="1"/>
        </p:nvSpPr>
        <p:spPr>
          <a:xfrm>
            <a:off x="118110" y="38735"/>
            <a:ext cx="76200" cy="55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552450" y="883285"/>
            <a:ext cx="4104005"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45110" y="165735"/>
            <a:ext cx="76200" cy="55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72110" y="292735"/>
            <a:ext cx="76200" cy="55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p:cNvPicPr>
            <a:picLocks noChangeAspect="1" noChangeArrowheads="1"/>
          </p:cNvPicPr>
          <p:nvPr userDrawn="1"/>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rot="5400000">
            <a:off x="-179705" y="189230"/>
            <a:ext cx="95631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userDrawn="1"/>
        </p:nvSpPr>
        <p:spPr>
          <a:xfrm>
            <a:off x="-4445" y="6623685"/>
            <a:ext cx="9148445" cy="2343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a:xfrm>
            <a:off x="381000" y="6547485"/>
            <a:ext cx="2133600" cy="365125"/>
          </a:xfrm>
        </p:spPr>
        <p:txBody>
          <a:bodyPr/>
          <a:lstStyle>
            <a:lvl1pPr>
              <a:defRPr sz="1600">
                <a:solidFill>
                  <a:schemeClr val="bg1"/>
                </a:solidFill>
              </a:defRPr>
            </a:lvl1pPr>
          </a:lstStyle>
          <a:p>
            <a:pPr>
              <a:defRPr/>
            </a:pPr>
            <a:fld id="{A56E6FEC-93F7-4438-9A72-D8B0B0B3F015}" type="datetime1">
              <a:rPr lang="zh-CN" altLang="en-US" smtClean="0"/>
            </a:fld>
            <a:endParaRPr lang="zh-CN" altLang="en-US">
              <a:solidFill>
                <a:prstClr val="black">
                  <a:tint val="75000"/>
                </a:prstClr>
              </a:solidFill>
            </a:endParaRPr>
          </a:p>
        </p:txBody>
      </p:sp>
      <p:sp>
        <p:nvSpPr>
          <p:cNvPr id="5" name="页脚占位符 4"/>
          <p:cNvSpPr>
            <a:spLocks noGrp="1"/>
          </p:cNvSpPr>
          <p:nvPr>
            <p:ph type="ftr" sz="quarter" idx="11"/>
          </p:nvPr>
        </p:nvSpPr>
        <p:spPr>
          <a:xfrm>
            <a:off x="3135630" y="6547485"/>
            <a:ext cx="2895600" cy="365125"/>
          </a:xfrm>
        </p:spPr>
        <p:txBody>
          <a:bodyPr/>
          <a:lstStyle>
            <a:lvl1pPr>
              <a:defRPr sz="1600">
                <a:solidFill>
                  <a:schemeClr val="bg1"/>
                </a:solidFill>
              </a:defRPr>
            </a:lvl1pPr>
          </a:lstStyle>
          <a:p>
            <a:pPr>
              <a:defRPr/>
            </a:pPr>
            <a:endParaRPr lang="zh-CN" altLang="en-US"/>
          </a:p>
        </p:txBody>
      </p:sp>
      <p:sp>
        <p:nvSpPr>
          <p:cNvPr id="6" name="灯片编号占位符 5"/>
          <p:cNvSpPr>
            <a:spLocks noGrp="1"/>
          </p:cNvSpPr>
          <p:nvPr>
            <p:ph type="sldNum" sz="quarter" idx="12"/>
          </p:nvPr>
        </p:nvSpPr>
        <p:spPr>
          <a:xfrm>
            <a:off x="6567170" y="6547485"/>
            <a:ext cx="2133600" cy="365125"/>
          </a:xfrm>
        </p:spPr>
        <p:txBody>
          <a:bodyPr/>
          <a:lstStyle>
            <a:lvl1pPr>
              <a:defRPr sz="1600">
                <a:solidFill>
                  <a:schemeClr val="bg1"/>
                </a:solidFill>
              </a:defRPr>
            </a:lvl1pPr>
          </a:lstStyle>
          <a:p>
            <a:pPr>
              <a:defRPr/>
            </a:pPr>
            <a:fld id="{2261D8B3-0104-4129-817E-1C07D6A99DE4}" type="slidenum">
              <a:rPr lang="zh-CN" altLang="en-US"/>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7815" y="38735"/>
            <a:ext cx="6448425" cy="697230"/>
          </a:xfrm>
        </p:spPr>
        <p:txBody>
          <a:bodyPr/>
          <a:lstStyle>
            <a:lvl1pPr algn="l">
              <a:defRPr sz="3200" b="1">
                <a:solidFill>
                  <a:srgbClr val="002060"/>
                </a:solidFill>
                <a:latin typeface="Arial" panose="020B0604020202020204" pitchFamily="34" charset="0"/>
                <a:ea typeface="微软雅黑" panose="020B0503020204020204" pitchFamily="34" charset="-122"/>
              </a:defRPr>
            </a:lvl1pPr>
          </a:lstStyle>
          <a:p>
            <a:r>
              <a:rPr lang="zh-CN" altLang="en-US" smtClean="0"/>
              <a:t>单击此处编辑母版标</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矩形 8"/>
          <p:cNvSpPr/>
          <p:nvPr userDrawn="1"/>
        </p:nvSpPr>
        <p:spPr>
          <a:xfrm>
            <a:off x="118110" y="38735"/>
            <a:ext cx="76200" cy="55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3655" y="869950"/>
            <a:ext cx="9180195" cy="0"/>
          </a:xfrm>
          <a:prstGeom prst="line">
            <a:avLst/>
          </a:prstGeom>
          <a:ln w="19050" cmpd="sng">
            <a:gradFill>
              <a:gsLst>
                <a:gs pos="0">
                  <a:schemeClr val="bg2"/>
                </a:gs>
                <a:gs pos="100000">
                  <a:schemeClr val="tx2">
                    <a:lumMod val="75000"/>
                  </a:schemeClr>
                </a:gs>
                <a:gs pos="100000">
                  <a:schemeClr val="accent1">
                    <a:lumMod val="45000"/>
                    <a:lumOff val="55000"/>
                  </a:schemeClr>
                </a:gs>
                <a:gs pos="100000">
                  <a:srgbClr val="C00000"/>
                </a:gs>
                <a:gs pos="100000">
                  <a:srgbClr val="C00000"/>
                </a:gs>
                <a:gs pos="100000">
                  <a:schemeClr val="accent1">
                    <a:lumMod val="30000"/>
                    <a:lumOff val="70000"/>
                  </a:schemeClr>
                </a:gs>
              </a:gsLst>
              <a:lin ang="0" scaled="1"/>
            </a:gra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45110" y="165735"/>
            <a:ext cx="76200" cy="554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4445" y="6772275"/>
            <a:ext cx="9148445" cy="85725"/>
          </a:xfrm>
          <a:prstGeom prst="rect">
            <a:avLst/>
          </a:prstGeom>
          <a:solidFill>
            <a:srgbClr val="C00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8070850" y="6414135"/>
            <a:ext cx="807085" cy="365125"/>
          </a:xfrm>
        </p:spPr>
        <p:txBody>
          <a:bodyPr/>
          <a:lstStyle>
            <a:lvl1pPr>
              <a:defRPr sz="1600">
                <a:solidFill>
                  <a:schemeClr val="tx1"/>
                </a:solidFill>
              </a:defRPr>
            </a:lvl1pPr>
          </a:lstStyle>
          <a:p>
            <a:pPr>
              <a:defRPr/>
            </a:pPr>
            <a:fld id="{2261D8B3-0104-4129-817E-1C07D6A99DE4}" type="slidenum">
              <a:rPr lang="zh-CN" altLang="en-US"/>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0202851C-286F-4B36-B0FB-FA3A7738FBB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DE06073-B31A-4A1E-BB12-1333BC263C71}"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93700" y="26353"/>
            <a:ext cx="8229600" cy="1143000"/>
          </a:xfrm>
        </p:spPr>
        <p:txBody>
          <a:bodyPr/>
          <a:lstStyle>
            <a:lvl1pPr>
              <a:defRPr sz="3200">
                <a:latin typeface="Arial" panose="020B0604020202020204" pitchFamily="34" charset="0"/>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F5D1CB6-2D08-4BC7-B993-B6997C0088CD}"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AA96576-699E-4C0F-B3A6-4F0869FEE374}" type="slidenum">
              <a:rPr lang="zh-CN" altLang="en-US">
                <a:solidFill>
                  <a:prstClr val="black">
                    <a:tint val="75000"/>
                  </a:prstClr>
                </a:solidFill>
              </a:rPr>
            </a:fld>
            <a:endParaRPr lang="zh-CN" altLang="en-US">
              <a:solidFill>
                <a:prstClr val="black">
                  <a:tint val="75000"/>
                </a:prstClr>
              </a:solidFill>
            </a:endParaRPr>
          </a:p>
        </p:txBody>
      </p:sp>
      <p:cxnSp>
        <p:nvCxnSpPr>
          <p:cNvPr id="10" name="直接连接符 9"/>
          <p:cNvCxnSpPr/>
          <p:nvPr userDrawn="1"/>
        </p:nvCxnSpPr>
        <p:spPr>
          <a:xfrm>
            <a:off x="-33655" y="908685"/>
            <a:ext cx="918019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48656FB-C593-4E41-9FED-96783584973D}"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6A7C0C9-8CAA-451D-A2B5-B04C7FC9D297}"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20461D4-07FB-4EBD-A2A4-DBA35EAD8EB7}"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08EADE06-D554-44AD-A91F-31788B5F5792}"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B23D221-ED2B-419A-8D9C-A4D363EC05B0}"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BD5CDFC5-8EDA-486C-8941-33D9CED921B4}"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EFE2D91-CC82-4B39-AE34-839B7DCB815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195"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8F02CA44-A6F9-4D62-9927-11A829FF39ED}"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5A086CD-AC41-40EE-802B-1B19448B984B}"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28.GIF"/><Relationship Id="rId1"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4.png"/><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41.jpeg"/><Relationship Id="rId4" Type="http://schemas.openxmlformats.org/officeDocument/2006/relationships/image" Target="../media/image40.emf"/><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5.xml"/><Relationship Id="rId4" Type="http://schemas.openxmlformats.org/officeDocument/2006/relationships/image" Target="../media/image45.emf"/><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6.emf"/><Relationship Id="rId1" Type="http://schemas.openxmlformats.org/officeDocument/2006/relationships/image" Target="../media/image44.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4.emf"/><Relationship Id="rId1"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50.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2.vml"/><Relationship Id="rId4" Type="http://schemas.openxmlformats.org/officeDocument/2006/relationships/slideLayout" Target="../slideLayouts/slideLayout15.xml"/><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5.png"/><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8.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9.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0.emf"/></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430" y="-10795"/>
            <a:ext cx="9175750" cy="5532120"/>
          </a:xfrm>
          <a:prstGeom prst="rect">
            <a:avLst/>
          </a:prstGeom>
        </p:spPr>
      </p:pic>
      <p:sp>
        <p:nvSpPr>
          <p:cNvPr id="38916" name="副标题 2"/>
          <p:cNvSpPr>
            <a:spLocks noGrp="1"/>
          </p:cNvSpPr>
          <p:nvPr>
            <p:ph type="subTitle" idx="1"/>
          </p:nvPr>
        </p:nvSpPr>
        <p:spPr>
          <a:xfrm>
            <a:off x="1371600" y="5609972"/>
            <a:ext cx="6400800" cy="1752600"/>
          </a:xfrm>
        </p:spPr>
        <p:txBody>
          <a:bodyPr/>
          <a:lstStyle/>
          <a:p>
            <a:pPr eaLnBrk="1" hangingPunct="1">
              <a:spcAft>
                <a:spcPts val="600"/>
              </a:spcAft>
            </a:pPr>
            <a:r>
              <a:rPr lang="en-US" altLang="zh-CN" sz="2800" b="1" dirty="0" smtClean="0">
                <a:solidFill>
                  <a:schemeClr val="tx1"/>
                </a:solidFill>
                <a:latin typeface="微软雅黑" panose="020B0503020204020204" pitchFamily="34" charset="-122"/>
                <a:ea typeface="微软雅黑" panose="020B0503020204020204" pitchFamily="34" charset="-122"/>
              </a:rPr>
              <a:t>Yunji Liang</a:t>
            </a:r>
            <a:endParaRPr lang="en-US" altLang="zh-CN" sz="2800" b="1" dirty="0" smtClean="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71775" y="6237605"/>
            <a:ext cx="3622675" cy="398780"/>
          </a:xfrm>
          <a:prstGeom prst="rect">
            <a:avLst/>
          </a:prstGeom>
          <a:noFill/>
        </p:spPr>
        <p:txBody>
          <a:bodyPr wrap="square" rtlCol="0">
            <a:spAutoFit/>
          </a:bodyPr>
          <a:lstStyle/>
          <a:p>
            <a:pPr algn="ctr"/>
            <a:r>
              <a:rPr lang="en-US" sz="2000">
                <a:latin typeface="微软雅黑" panose="020B0503020204020204" pitchFamily="34" charset="-122"/>
                <a:ea typeface="微软雅黑" panose="020B0503020204020204" pitchFamily="34" charset="-122"/>
                <a:cs typeface="微软雅黑" panose="020B0503020204020204" pitchFamily="34" charset="-122"/>
              </a:rPr>
              <a:t>2021-3-22</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3"/>
          <p:cNvSpPr txBox="1"/>
          <p:nvPr/>
        </p:nvSpPr>
        <p:spPr>
          <a:xfrm>
            <a:off x="-34290" y="-38100"/>
            <a:ext cx="9226550" cy="5549265"/>
          </a:xfrm>
          <a:prstGeom prst="rect">
            <a:avLst/>
          </a:prstGeom>
          <a:solidFill>
            <a:schemeClr val="bg1">
              <a:alpha val="35000"/>
            </a:schemeClr>
          </a:solidFill>
          <a:ln>
            <a:noFill/>
          </a:ln>
          <a:effectLst>
            <a:outerShdw blurRad="44450" dist="27940" dir="5400000" algn="ctr">
              <a:srgbClr val="000000">
                <a:alpha val="32000"/>
              </a:srgbClr>
            </a:outerShdw>
          </a:effectLst>
        </p:spPr>
        <p:txBody>
          <a:bodyPr tIns="0" bIns="0" anchor="ctr"/>
          <a:p>
            <a:pPr algn="ctr">
              <a:lnSpc>
                <a:spcPct val="110000"/>
              </a:lnSpc>
            </a:pPr>
            <a:endParaRPr lang="zh-CN" altLang="en-US" sz="44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标题 3"/>
          <p:cNvSpPr txBox="1"/>
          <p:nvPr/>
        </p:nvSpPr>
        <p:spPr>
          <a:xfrm>
            <a:off x="-36195" y="3573145"/>
            <a:ext cx="9179560" cy="1950720"/>
          </a:xfrm>
          <a:prstGeom prst="rect">
            <a:avLst/>
          </a:prstGeom>
          <a:solidFill>
            <a:srgbClr val="C00000">
              <a:alpha val="69000"/>
            </a:srgbClr>
          </a:solidFill>
          <a:ln>
            <a:noFill/>
          </a:ln>
          <a:effectLst>
            <a:outerShdw blurRad="50800" dist="38100" dir="5400000" algn="t" rotWithShape="0">
              <a:prstClr val="black">
                <a:alpha val="40000"/>
              </a:prstClr>
            </a:outerShdw>
          </a:effectLst>
        </p:spPr>
        <p:txBody>
          <a:bodyPr tIns="0" bIns="0" anchor="ctr"/>
          <a:lstStyle/>
          <a:p>
            <a:pPr algn="ctr">
              <a:lnSpc>
                <a:spcPct val="110000"/>
              </a:lnSpc>
            </a:pPr>
            <a:r>
              <a:rPr lang="en-US" altLang="zh-CN" sz="4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Computational Social Science</a:t>
            </a:r>
            <a:endParaRPr lang="en-US" altLang="zh-CN" sz="4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68326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Data</a:t>
            </a:r>
            <a:endParaRPr lang="en-US" altLang="zh-CN" b="1">
              <a:solidFill>
                <a:schemeClr val="tx1"/>
              </a:solidFill>
              <a:latin typeface="Arial" panose="020B0604020202020204" pitchFamily="34" charset="0"/>
              <a:cs typeface="Arial" panose="020B0604020202020204" pitchFamily="34" charset="0"/>
            </a:endParaRPr>
          </a:p>
        </p:txBody>
      </p:sp>
      <p:sp>
        <p:nvSpPr>
          <p:cNvPr id="6" name="矩形 5"/>
          <p:cNvSpPr/>
          <p:nvPr/>
        </p:nvSpPr>
        <p:spPr>
          <a:xfrm>
            <a:off x="356362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Methodology</a:t>
            </a:r>
            <a:endParaRPr lang="en-US" altLang="zh-CN" b="1">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644398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Conclusions</a:t>
            </a:r>
            <a:endParaRPr lang="en-US" altLang="zh-CN" b="1">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539750" y="2132965"/>
            <a:ext cx="8531225" cy="4246245"/>
          </a:xfrm>
          <a:prstGeom prst="rect">
            <a:avLst/>
          </a:prstGeom>
          <a:noFill/>
        </p:spPr>
        <p:txBody>
          <a:bodyPr wrap="square" rtlCol="0" anchor="t">
            <a:spAutoFit/>
          </a:bodyPr>
          <a:p>
            <a:r>
              <a:rPr lang="zh-CN" altLang="en-US">
                <a:latin typeface="Arial" panose="020B0604020202020204" pitchFamily="34" charset="0"/>
                <a:cs typeface="Arial" panose="020B0604020202020204" pitchFamily="34" charset="0"/>
              </a:rPr>
              <a:t>1. It is generally regarded as dependable when used to obtain statement of facts.</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2. Information of a personal nature often may be obtained more readily by means of questionnaires.</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3. It places less pressure on the subject for immediate response.</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4. It helps in focusing the respondent’s attention on all the significant items. It does not permit much of variation.</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5. It may be used as a preliminary tool for conducting indepth study later on by any other method.</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6. The responses given by the subjects are available in their own language and version.</a:t>
            </a:r>
            <a:endParaRPr lang="zh-CN" altLang="en-US">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68326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Data</a:t>
            </a:r>
            <a:endParaRPr lang="en-US" altLang="zh-CN" b="1">
              <a:solidFill>
                <a:schemeClr val="tx1"/>
              </a:solidFill>
              <a:latin typeface="Arial" panose="020B0604020202020204" pitchFamily="34" charset="0"/>
              <a:cs typeface="Arial" panose="020B0604020202020204" pitchFamily="34" charset="0"/>
            </a:endParaRPr>
          </a:p>
        </p:txBody>
      </p:sp>
      <p:sp>
        <p:nvSpPr>
          <p:cNvPr id="6" name="矩形 5"/>
          <p:cNvSpPr/>
          <p:nvPr/>
        </p:nvSpPr>
        <p:spPr>
          <a:xfrm>
            <a:off x="356362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Methodology</a:t>
            </a:r>
            <a:endParaRPr lang="en-US" altLang="zh-CN" b="1">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644398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Conclusions</a:t>
            </a:r>
            <a:endParaRPr lang="en-US" altLang="zh-CN" b="1">
              <a:solidFill>
                <a:schemeClr val="tx1"/>
              </a:solidFill>
              <a:latin typeface="Arial" panose="020B0604020202020204" pitchFamily="34" charset="0"/>
              <a:cs typeface="Arial" panose="020B0604020202020204" pitchFamily="34" charset="0"/>
            </a:endParaRPr>
          </a:p>
        </p:txBody>
      </p:sp>
      <p:sp>
        <p:nvSpPr>
          <p:cNvPr id="8" name="文本框 7"/>
          <p:cNvSpPr txBox="1"/>
          <p:nvPr/>
        </p:nvSpPr>
        <p:spPr>
          <a:xfrm>
            <a:off x="107950" y="2348865"/>
            <a:ext cx="9170670" cy="4399915"/>
          </a:xfrm>
          <a:prstGeom prst="rect">
            <a:avLst/>
          </a:prstGeom>
          <a:noFill/>
        </p:spPr>
        <p:txBody>
          <a:bodyPr wrap="square" rtlCol="0" anchor="t">
            <a:spAutoFit/>
          </a:bodyPr>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Its reliability and validity is low. It seeks secondary information concerning facts when primary evidence is not at hand.</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It gives a biased sample. The matter of non-response is always a big question mark.</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The respondents who return the questionnaires may not constitute a representative section of the entire group.</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If the subject misinterprets a question or gives an incomplete or indefinite response, nothing can be done.</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Some respondents may not like to put their views on controversial issues in writing.</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The behaviours, gestures, reactions, emotions of the respondent remain unnoticed.</a:t>
            </a:r>
            <a:endParaRPr lang="zh-CN" altLang="en-US" sz="2000">
              <a:latin typeface="Arial" panose="020B0604020202020204" pitchFamily="34" charset="0"/>
              <a:cs typeface="Arial" panose="020B0604020202020204" pitchFamily="34" charset="0"/>
            </a:endParaRPr>
          </a:p>
          <a:p>
            <a:r>
              <a:rPr lang="en-US" sz="2000">
                <a:solidFill>
                  <a:srgbClr val="3333B2"/>
                </a:solidFill>
                <a:latin typeface="Arial" panose="020B0604020202020204" pitchFamily="34" charset="0"/>
                <a:cs typeface="Arial" panose="020B0604020202020204" pitchFamily="34" charset="0"/>
                <a:sym typeface="+mn-ea"/>
              </a:rPr>
              <a:t>►</a:t>
            </a:r>
            <a:r>
              <a:rPr lang="zh-CN" altLang="en-US" sz="2000">
                <a:latin typeface="Arial" panose="020B0604020202020204" pitchFamily="34" charset="0"/>
                <a:cs typeface="Arial" panose="020B0604020202020204" pitchFamily="34" charset="0"/>
              </a:rPr>
              <a:t>Some of the research areas are so delicate, sensitive and confidential in nature that it becomes difficult to frame questions on them.</a:t>
            </a:r>
            <a:endParaRPr lang="zh-CN" altLang="en-US" sz="200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68326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Data</a:t>
            </a:r>
            <a:endParaRPr lang="en-US" altLang="zh-CN" b="1">
              <a:solidFill>
                <a:schemeClr val="tx1"/>
              </a:solidFill>
              <a:latin typeface="Arial" panose="020B0604020202020204" pitchFamily="34" charset="0"/>
              <a:cs typeface="Arial" panose="020B0604020202020204" pitchFamily="34" charset="0"/>
            </a:endParaRPr>
          </a:p>
        </p:txBody>
      </p:sp>
      <p:sp>
        <p:nvSpPr>
          <p:cNvPr id="6" name="矩形 5"/>
          <p:cNvSpPr/>
          <p:nvPr/>
        </p:nvSpPr>
        <p:spPr>
          <a:xfrm>
            <a:off x="356362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Methodology</a:t>
            </a:r>
            <a:endParaRPr lang="en-US" altLang="zh-CN" b="1">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644398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Conclusions</a:t>
            </a:r>
            <a:endParaRPr lang="en-US" altLang="zh-CN" b="1">
              <a:solidFill>
                <a:schemeClr val="tx1"/>
              </a:solidFill>
              <a:latin typeface="Arial" panose="020B0604020202020204" pitchFamily="34" charset="0"/>
              <a:cs typeface="Arial" panose="020B0604020202020204" pitchFamily="34" charset="0"/>
            </a:endParaRPr>
          </a:p>
        </p:txBody>
      </p:sp>
      <p:sp>
        <p:nvSpPr>
          <p:cNvPr id="10" name="矩形 9"/>
          <p:cNvSpPr/>
          <p:nvPr/>
        </p:nvSpPr>
        <p:spPr>
          <a:xfrm>
            <a:off x="323215" y="2132965"/>
            <a:ext cx="8002270" cy="2232660"/>
          </a:xfrm>
          <a:prstGeom prst="rect">
            <a:avLst/>
          </a:prstGeom>
          <a:solidFill>
            <a:srgbClr val="FFFFFF"/>
          </a:solidFill>
        </p:spPr>
        <p:txBody>
          <a:bodyPr lIns="0" tIns="0" rIns="0" bIns="0">
            <a:noAutofit/>
          </a:bodyPr>
          <a:p>
            <a:pPr indent="368300">
              <a:lnSpc>
                <a:spcPct val="110000"/>
              </a:lnSpc>
              <a:spcAft>
                <a:spcPts val="140"/>
              </a:spcAft>
            </a:pPr>
            <a:r>
              <a:rPr lang="en-US" sz="2400">
                <a:latin typeface="Arial" panose="020B0604020202020204" pitchFamily="34" charset="0"/>
                <a:cs typeface="Arial" panose="020B0604020202020204" pitchFamily="34" charset="0"/>
              </a:rPr>
              <a:t>How to analysis the data?</a:t>
            </a:r>
            <a:endParaRPr lang="en-US" sz="2400">
              <a:latin typeface="Arial" panose="020B0604020202020204" pitchFamily="34" charset="0"/>
              <a:cs typeface="Arial" panose="020B0604020202020204" pitchFamily="34" charset="0"/>
            </a:endParaRPr>
          </a:p>
          <a:p>
            <a:pPr indent="368300">
              <a:lnSpc>
                <a:spcPct val="110000"/>
              </a:lnSpc>
              <a:spcAft>
                <a:spcPts val="140"/>
              </a:spcAft>
            </a:pPr>
            <a:r>
              <a:rPr lang="en-US" sz="2400">
                <a:solidFill>
                  <a:srgbClr val="3333B2"/>
                </a:solidFill>
                <a:latin typeface="Arial" panose="020B0604020202020204" pitchFamily="34" charset="0"/>
                <a:cs typeface="Arial" panose="020B0604020202020204" pitchFamily="34" charset="0"/>
                <a:sym typeface="+mn-ea"/>
              </a:rPr>
              <a:t>►</a:t>
            </a:r>
            <a:r>
              <a:rPr lang="en-US" sz="2400">
                <a:latin typeface="Arial" panose="020B0604020202020204" pitchFamily="34" charset="0"/>
                <a:cs typeface="Arial" panose="020B0604020202020204" pitchFamily="34" charset="0"/>
              </a:rPr>
              <a:t>S</a:t>
            </a:r>
            <a:r>
              <a:rPr lang="en-US" sz="2400">
                <a:latin typeface="Arial" panose="020B0604020202020204" pitchFamily="34" charset="0"/>
                <a:cs typeface="Arial" panose="020B0604020202020204" pitchFamily="34" charset="0"/>
              </a:rPr>
              <a:t>tatistical analysis</a:t>
            </a:r>
            <a:endParaRPr lang="en-US" sz="2400">
              <a:latin typeface="Arial" panose="020B0604020202020204" pitchFamily="34" charset="0"/>
              <a:cs typeface="Arial" panose="020B0604020202020204" pitchFamily="34" charset="0"/>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sp>
        <p:nvSpPr>
          <p:cNvPr id="5" name="文本框 4"/>
          <p:cNvSpPr txBox="1"/>
          <p:nvPr/>
        </p:nvSpPr>
        <p:spPr>
          <a:xfrm>
            <a:off x="4356100" y="4293235"/>
            <a:ext cx="4446270" cy="922020"/>
          </a:xfrm>
          <a:prstGeom prst="rect">
            <a:avLst/>
          </a:prstGeom>
          <a:noFill/>
        </p:spPr>
        <p:txBody>
          <a:bodyPr wrap="square" rtlCol="0" anchor="t">
            <a:spAutoFit/>
          </a:bodyPr>
          <a:p>
            <a:r>
              <a:rPr lang="zh-CN" altLang="en-US" i="1"/>
              <a:t>the science of collecting, exploring and presenting large amounts of data to discover underlying patterns and trends.</a:t>
            </a:r>
            <a:endParaRPr lang="zh-CN" alt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8" name="矩形 7"/>
          <p:cNvSpPr/>
          <p:nvPr/>
        </p:nvSpPr>
        <p:spPr>
          <a:xfrm>
            <a:off x="179070" y="908685"/>
            <a:ext cx="8002270" cy="589280"/>
          </a:xfrm>
          <a:prstGeom prst="rect">
            <a:avLst/>
          </a:prstGeom>
          <a:solidFill>
            <a:srgbClr val="FFFFFF"/>
          </a:solidFill>
        </p:spPr>
        <p:txBody>
          <a:bodyPr lIns="0" tIns="0" rIns="0" bIns="0">
            <a:noAutofit/>
          </a:bodyPr>
          <a:p>
            <a:pPr indent="368300">
              <a:lnSpc>
                <a:spcPct val="110000"/>
              </a:lnSpc>
              <a:spcAft>
                <a:spcPts val="140"/>
              </a:spcAft>
            </a:pPr>
            <a:r>
              <a:rPr lang="en-US" sz="2400">
                <a:latin typeface="Arial" panose="020B0604020202020204" pitchFamily="34" charset="0"/>
                <a:cs typeface="Arial" panose="020B0604020202020204" pitchFamily="34" charset="0"/>
              </a:rPr>
              <a:t>Why Computational Social Science?</a:t>
            </a:r>
            <a:endParaRPr lang="en-US" sz="2400">
              <a:latin typeface="Arial" panose="020B0604020202020204" pitchFamily="34" charset="0"/>
              <a:cs typeface="Arial" panose="020B0604020202020204" pitchFamily="34" charset="0"/>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pic>
        <p:nvPicPr>
          <p:cNvPr id="9" name="图片 8"/>
          <p:cNvPicPr>
            <a:picLocks noChangeAspect="1"/>
          </p:cNvPicPr>
          <p:nvPr/>
        </p:nvPicPr>
        <p:blipFill>
          <a:blip r:embed="rId1"/>
          <a:stretch>
            <a:fillRect/>
          </a:stretch>
        </p:blipFill>
        <p:spPr>
          <a:xfrm>
            <a:off x="539115" y="1484630"/>
            <a:ext cx="3775075" cy="1659255"/>
          </a:xfrm>
          <a:prstGeom prst="rect">
            <a:avLst/>
          </a:prstGeom>
        </p:spPr>
      </p:pic>
      <p:pic>
        <p:nvPicPr>
          <p:cNvPr id="11" name="图片 10"/>
          <p:cNvPicPr>
            <a:picLocks noChangeAspect="1"/>
          </p:cNvPicPr>
          <p:nvPr/>
        </p:nvPicPr>
        <p:blipFill>
          <a:blip r:embed="rId2"/>
          <a:stretch>
            <a:fillRect/>
          </a:stretch>
        </p:blipFill>
        <p:spPr>
          <a:xfrm>
            <a:off x="4499610" y="4293235"/>
            <a:ext cx="3591560" cy="2390775"/>
          </a:xfrm>
          <a:prstGeom prst="rect">
            <a:avLst/>
          </a:prstGeom>
        </p:spPr>
      </p:pic>
      <p:pic>
        <p:nvPicPr>
          <p:cNvPr id="13" name="图片 12"/>
          <p:cNvPicPr>
            <a:picLocks noChangeAspect="1"/>
          </p:cNvPicPr>
          <p:nvPr/>
        </p:nvPicPr>
        <p:blipFill>
          <a:blip r:embed="rId3"/>
          <a:stretch>
            <a:fillRect/>
          </a:stretch>
        </p:blipFill>
        <p:spPr>
          <a:xfrm>
            <a:off x="4356100" y="1340485"/>
            <a:ext cx="4961890" cy="2976245"/>
          </a:xfrm>
          <a:prstGeom prst="rect">
            <a:avLst/>
          </a:prstGeom>
        </p:spPr>
      </p:pic>
      <p:pic>
        <p:nvPicPr>
          <p:cNvPr id="14" name="图片 13"/>
          <p:cNvPicPr>
            <a:picLocks noChangeAspect="1"/>
          </p:cNvPicPr>
          <p:nvPr/>
        </p:nvPicPr>
        <p:blipFill>
          <a:blip r:embed="rId4"/>
          <a:stretch>
            <a:fillRect/>
          </a:stretch>
        </p:blipFill>
        <p:spPr>
          <a:xfrm>
            <a:off x="755650" y="3860800"/>
            <a:ext cx="3048000" cy="1844040"/>
          </a:xfrm>
          <a:prstGeom prst="rect">
            <a:avLst/>
          </a:prstGeom>
        </p:spPr>
      </p:pic>
      <p:sp>
        <p:nvSpPr>
          <p:cNvPr id="15" name="文本框 14"/>
          <p:cNvSpPr txBox="1"/>
          <p:nvPr/>
        </p:nvSpPr>
        <p:spPr>
          <a:xfrm>
            <a:off x="828040" y="6093460"/>
            <a:ext cx="3319780" cy="521970"/>
          </a:xfrm>
          <a:prstGeom prst="rect">
            <a:avLst/>
          </a:prstGeom>
          <a:noFill/>
        </p:spPr>
        <p:txBody>
          <a:bodyPr wrap="square" rtlCol="0">
            <a:spAutoFit/>
          </a:bodyPr>
          <a:p>
            <a:r>
              <a:rPr lang="en-US" altLang="zh-CN" sz="2800" b="1">
                <a:solidFill>
                  <a:schemeClr val="accent6">
                    <a:lumMod val="75000"/>
                  </a:schemeClr>
                </a:solidFill>
                <a:latin typeface="Arial" panose="020B0604020202020204" pitchFamily="34" charset="0"/>
                <a:cs typeface="Arial" panose="020B0604020202020204" pitchFamily="34" charset="0"/>
              </a:rPr>
              <a:t>Social Signals</a:t>
            </a:r>
            <a:endParaRPr lang="en-US" altLang="zh-CN" sz="2800" b="1">
              <a:solidFill>
                <a:schemeClr val="accent6">
                  <a:lumMod val="7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8" name="矩形 7"/>
          <p:cNvSpPr/>
          <p:nvPr/>
        </p:nvSpPr>
        <p:spPr>
          <a:xfrm>
            <a:off x="179070" y="908685"/>
            <a:ext cx="8002270" cy="589280"/>
          </a:xfrm>
          <a:prstGeom prst="rect">
            <a:avLst/>
          </a:prstGeom>
          <a:solidFill>
            <a:srgbClr val="FFFFFF"/>
          </a:solidFill>
        </p:spPr>
        <p:txBody>
          <a:bodyPr lIns="0" tIns="0" rIns="0" bIns="0">
            <a:noAutofit/>
          </a:bodyPr>
          <a:p>
            <a:pPr indent="368300">
              <a:lnSpc>
                <a:spcPct val="110000"/>
              </a:lnSpc>
              <a:spcAft>
                <a:spcPts val="140"/>
              </a:spcAft>
            </a:pPr>
            <a:r>
              <a:rPr lang="en-US" sz="2400">
                <a:latin typeface="Arial" panose="020B0604020202020204" pitchFamily="34" charset="0"/>
                <a:cs typeface="Arial" panose="020B0604020202020204" pitchFamily="34" charset="0"/>
              </a:rPr>
              <a:t>Why Computational Social Science?</a:t>
            </a:r>
            <a:endParaRPr lang="en-US" sz="2400">
              <a:latin typeface="Arial" panose="020B0604020202020204" pitchFamily="34" charset="0"/>
              <a:cs typeface="Arial" panose="020B0604020202020204" pitchFamily="34" charset="0"/>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pic>
        <p:nvPicPr>
          <p:cNvPr id="6" name="图片 5"/>
          <p:cNvPicPr>
            <a:picLocks noChangeAspect="1"/>
          </p:cNvPicPr>
          <p:nvPr/>
        </p:nvPicPr>
        <p:blipFill>
          <a:blip r:embed="rId1"/>
          <a:stretch>
            <a:fillRect/>
          </a:stretch>
        </p:blipFill>
        <p:spPr>
          <a:xfrm>
            <a:off x="179705" y="1412875"/>
            <a:ext cx="5348605" cy="2908300"/>
          </a:xfrm>
          <a:prstGeom prst="rect">
            <a:avLst/>
          </a:prstGeom>
        </p:spPr>
      </p:pic>
      <p:pic>
        <p:nvPicPr>
          <p:cNvPr id="10" name="图片 9"/>
          <p:cNvPicPr>
            <a:picLocks noChangeAspect="1"/>
          </p:cNvPicPr>
          <p:nvPr/>
        </p:nvPicPr>
        <p:blipFill>
          <a:blip r:embed="rId2"/>
          <a:stretch>
            <a:fillRect/>
          </a:stretch>
        </p:blipFill>
        <p:spPr>
          <a:xfrm>
            <a:off x="5724525" y="1628775"/>
            <a:ext cx="3238500" cy="2339340"/>
          </a:xfrm>
          <a:prstGeom prst="rect">
            <a:avLst/>
          </a:prstGeom>
        </p:spPr>
      </p:pic>
      <p:pic>
        <p:nvPicPr>
          <p:cNvPr id="12" name="图片 11"/>
          <p:cNvPicPr>
            <a:picLocks noChangeAspect="1"/>
          </p:cNvPicPr>
          <p:nvPr/>
        </p:nvPicPr>
        <p:blipFill>
          <a:blip r:embed="rId3"/>
          <a:stretch>
            <a:fillRect/>
          </a:stretch>
        </p:blipFill>
        <p:spPr>
          <a:xfrm>
            <a:off x="467360" y="4364990"/>
            <a:ext cx="3368675" cy="2324100"/>
          </a:xfrm>
          <a:prstGeom prst="rect">
            <a:avLst/>
          </a:prstGeom>
        </p:spPr>
      </p:pic>
      <p:pic>
        <p:nvPicPr>
          <p:cNvPr id="16" name="图片 15"/>
          <p:cNvPicPr>
            <a:picLocks noChangeAspect="1"/>
          </p:cNvPicPr>
          <p:nvPr/>
        </p:nvPicPr>
        <p:blipFill>
          <a:blip r:embed="rId4"/>
          <a:stretch>
            <a:fillRect/>
          </a:stretch>
        </p:blipFill>
        <p:spPr>
          <a:xfrm>
            <a:off x="4499610" y="4437380"/>
            <a:ext cx="4157980" cy="220154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a:ln>
            <a:noFill/>
          </a:ln>
        </p:spPr>
        <p:txBody>
          <a:bodyPr/>
          <a:lstStyle/>
          <a:p>
            <a:r>
              <a:rPr lang="en-US" dirty="0" smtClean="0">
                <a:latin typeface="Arial" panose="020B0604020202020204" pitchFamily="34" charset="0"/>
                <a:cs typeface="Arial" panose="020B0604020202020204" pitchFamily="34" charset="0"/>
              </a:rPr>
              <a:t>Introduction</a:t>
            </a:r>
            <a:endParaRPr lang="en-US"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1"/>
          </p:nvPr>
        </p:nvSpPr>
        <p:spPr/>
        <p:txBody>
          <a:bodyPr/>
          <a:lstStyle/>
          <a:p>
            <a:r>
              <a:rPr lang="en-US" b="1" dirty="0" smtClean="0">
                <a:latin typeface="Arial" panose="020B0604020202020204" pitchFamily="34" charset="0"/>
                <a:cs typeface="Arial" panose="020B0604020202020204" pitchFamily="34" charset="0"/>
              </a:rPr>
              <a:t>Complex Network and Social Network Analysis</a:t>
            </a:r>
            <a:endParaRPr lang="en-US" b="1"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2"/>
          </p:nvPr>
        </p:nvSpPr>
        <p:spPr/>
        <p:txBody>
          <a:bodyPr/>
          <a:lstStyle/>
          <a:p>
            <a:r>
              <a:rPr lang="en-US" sz="2400" dirty="0">
                <a:latin typeface="Arial" panose="020B0604020202020204" pitchFamily="34" charset="0"/>
                <a:cs typeface="Arial" panose="020B0604020202020204" pitchFamily="34" charset="0"/>
              </a:rPr>
              <a:t>Yunji Liang</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2021-3-22</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Facebook</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3647" y="1066800"/>
            <a:ext cx="6446753" cy="4276649"/>
          </a:xfrm>
        </p:spPr>
      </p:pic>
      <p:sp>
        <p:nvSpPr>
          <p:cNvPr id="7" name="Rectangle 6"/>
          <p:cNvSpPr/>
          <p:nvPr/>
        </p:nvSpPr>
        <p:spPr>
          <a:xfrm>
            <a:off x="1371600" y="5470525"/>
            <a:ext cx="72390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buFont typeface="Arial" panose="020B0604020202020204" pitchFamily="34" charset="0"/>
              <a:buChar char="•"/>
            </a:pPr>
            <a:r>
              <a:rPr lang="en-US" b="1" dirty="0" smtClean="0">
                <a:solidFill>
                  <a:schemeClr val="tx1"/>
                </a:solidFill>
              </a:rPr>
              <a:t>How does </a:t>
            </a:r>
            <a:r>
              <a:rPr lang="en-US" b="1" dirty="0">
                <a:solidFill>
                  <a:schemeClr val="tx1"/>
                </a:solidFill>
              </a:rPr>
              <a:t>F</a:t>
            </a:r>
            <a:r>
              <a:rPr lang="en-US" b="1" dirty="0" smtClean="0">
                <a:solidFill>
                  <a:schemeClr val="tx1"/>
                </a:solidFill>
              </a:rPr>
              <a:t>acebook use your data?</a:t>
            </a:r>
            <a:endParaRPr lang="en-US" b="1" dirty="0" smtClean="0">
              <a:solidFill>
                <a:schemeClr val="tx1"/>
              </a:solidFill>
            </a:endParaRPr>
          </a:p>
          <a:p>
            <a:pPr marL="342900" indent="-342900">
              <a:buFont typeface="Arial" panose="020B0604020202020204" pitchFamily="34" charset="0"/>
              <a:buChar char="•"/>
            </a:pPr>
            <a:r>
              <a:rPr lang="en-US" b="1" dirty="0" smtClean="0">
                <a:solidFill>
                  <a:schemeClr val="tx1"/>
                </a:solidFill>
              </a:rPr>
              <a:t>Where do you think Facebook can use your data?</a:t>
            </a:r>
            <a:endParaRPr 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Amazon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6319" y="1066800"/>
            <a:ext cx="8151361" cy="5318125"/>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Yelp</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83406" y="1066800"/>
            <a:ext cx="7977187" cy="5318125"/>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Objectives of Our Course</a:t>
            </a:r>
            <a:endParaRPr lang="en-US" dirty="0"/>
          </a:p>
        </p:txBody>
      </p:sp>
      <p:sp>
        <p:nvSpPr>
          <p:cNvPr id="3" name="Content Placeholder 2"/>
          <p:cNvSpPr>
            <a:spLocks noGrp="1"/>
          </p:cNvSpPr>
          <p:nvPr>
            <p:ph idx="1"/>
          </p:nvPr>
        </p:nvSpPr>
        <p:spPr/>
        <p:txBody>
          <a:bodyPr>
            <a:normAutofit/>
          </a:bodyPr>
          <a:lstStyle/>
          <a:p>
            <a:r>
              <a:rPr lang="en-US" dirty="0"/>
              <a:t>Understand social aspects of the Web</a:t>
            </a:r>
            <a:endParaRPr lang="en-US" dirty="0"/>
          </a:p>
          <a:p>
            <a:pPr lvl="1"/>
            <a:r>
              <a:rPr lang="en-US" dirty="0" smtClean="0"/>
              <a:t>Social Theories + Social media + Mining</a:t>
            </a:r>
            <a:endParaRPr lang="en-US" dirty="0"/>
          </a:p>
          <a:p>
            <a:pPr lvl="1"/>
            <a:r>
              <a:rPr lang="en-US" dirty="0"/>
              <a:t>Learn </a:t>
            </a:r>
            <a:r>
              <a:rPr lang="en-US" dirty="0" smtClean="0"/>
              <a:t>how to collect, clean, and represent social media data</a:t>
            </a:r>
            <a:endParaRPr lang="en-US" dirty="0" smtClean="0"/>
          </a:p>
          <a:p>
            <a:pPr lvl="1"/>
            <a:r>
              <a:rPr lang="en-US" dirty="0" smtClean="0"/>
              <a:t>How to measure important properties of social media and simulate social media models</a:t>
            </a:r>
            <a:endParaRPr lang="en-US" dirty="0" smtClean="0"/>
          </a:p>
          <a:p>
            <a:pPr lvl="1"/>
            <a:r>
              <a:rPr lang="en-US" dirty="0" smtClean="0"/>
              <a:t>Find and analyze communities in social media</a:t>
            </a:r>
            <a:endParaRPr lang="en-US" dirty="0" smtClean="0"/>
          </a:p>
          <a:p>
            <a:pPr lvl="1"/>
            <a:r>
              <a:rPr lang="en-US" dirty="0" smtClean="0"/>
              <a:t>Understanding friendships in social media, perform recommendations,  and analyze behavior</a:t>
            </a:r>
            <a:endParaRPr lang="en-US" dirty="0"/>
          </a:p>
          <a:p>
            <a:r>
              <a:rPr lang="en-US" dirty="0"/>
              <a:t>Study or ask  interesting research issues </a:t>
            </a:r>
            <a:endParaRPr lang="en-US" dirty="0" smtClean="0"/>
          </a:p>
          <a:p>
            <a:pPr lvl="1"/>
            <a:r>
              <a:rPr lang="en-US" dirty="0" smtClean="0"/>
              <a:t>e.g</a:t>
            </a:r>
            <a:r>
              <a:rPr lang="en-US" dirty="0"/>
              <a:t>., </a:t>
            </a:r>
            <a:r>
              <a:rPr lang="en-US" dirty="0" smtClean="0"/>
              <a:t>start-up ideas</a:t>
            </a:r>
            <a:endParaRPr lang="en-US" dirty="0"/>
          </a:p>
          <a:p>
            <a:r>
              <a:rPr lang="en-US" dirty="0"/>
              <a:t>Learn representative algorithms and </a:t>
            </a:r>
            <a:r>
              <a:rPr lang="en-US" dirty="0" smtClean="0"/>
              <a:t>tools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0" name="TextBox 19"/>
          <p:cNvSpPr txBox="1">
            <a:spLocks noChangeArrowheads="1"/>
          </p:cNvSpPr>
          <p:nvPr/>
        </p:nvSpPr>
        <p:spPr bwMode="auto">
          <a:xfrm>
            <a:off x="625475" y="167005"/>
            <a:ext cx="34550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en-US" altLang="zh-CN" sz="3600" b="1" spc="300" dirty="0">
                <a:solidFill>
                  <a:schemeClr val="tx1"/>
                </a:solidFill>
                <a:latin typeface="Arial" panose="020B0604020202020204" pitchFamily="34" charset="0"/>
                <a:ea typeface="微软雅黑" panose="020B0503020204020204" pitchFamily="34" charset="-122"/>
                <a:cs typeface="Arial" panose="020B0604020202020204" pitchFamily="34" charset="0"/>
              </a:rPr>
              <a:t>Instructors</a:t>
            </a:r>
            <a:endParaRPr lang="en-US" altLang="zh-CN" sz="3600" b="1" spc="3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矩形 8"/>
          <p:cNvSpPr/>
          <p:nvPr/>
        </p:nvSpPr>
        <p:spPr>
          <a:xfrm>
            <a:off x="251460" y="1341120"/>
            <a:ext cx="5728970" cy="3951605"/>
          </a:xfrm>
          <a:prstGeom prst="rect">
            <a:avLst/>
          </a:prstGeom>
          <a:solidFill>
            <a:srgbClr val="FFFFFF"/>
          </a:solidFill>
        </p:spPr>
        <p:txBody>
          <a:bodyPr lIns="0" tIns="0" rIns="0" bIns="0">
            <a:noAutofit/>
          </a:bodyPr>
          <a:p>
            <a:pPr marL="262255"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a:t>
            </a:r>
            <a:r>
              <a:rPr lang="en-US" sz="2000">
                <a:solidFill>
                  <a:schemeClr val="tx1"/>
                </a:solidFill>
                <a:latin typeface="Arial" panose="020B0604020202020204" pitchFamily="34" charset="0"/>
                <a:cs typeface="Arial" panose="020B0604020202020204" pitchFamily="34" charset="0"/>
                <a:sym typeface="+mn-ea"/>
              </a:rPr>
              <a:t>Associate Professor</a:t>
            </a:r>
            <a:endParaRPr lang="en-US" sz="2000">
              <a:solidFill>
                <a:schemeClr val="tx1"/>
              </a:solidFill>
              <a:latin typeface="Arial" panose="020B0604020202020204" pitchFamily="34" charset="0"/>
              <a:cs typeface="Arial" panose="020B0604020202020204" pitchFamily="34" charset="0"/>
              <a:sym typeface="+mn-ea"/>
            </a:endParaRPr>
          </a:p>
          <a:p>
            <a:pPr marL="262255"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sym typeface="+mn-ea"/>
              </a:rPr>
              <a:t>►School of Computer Science</a:t>
            </a:r>
            <a:endParaRPr lang="en-US" sz="2000">
              <a:solidFill>
                <a:schemeClr val="tx1"/>
              </a:solidFill>
              <a:latin typeface="Arial" panose="020B0604020202020204" pitchFamily="34" charset="0"/>
              <a:cs typeface="Arial" panose="020B0604020202020204" pitchFamily="34" charset="0"/>
            </a:endParaRPr>
          </a:p>
          <a:p>
            <a:pPr marL="262255"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►Email: </a:t>
            </a:r>
            <a:r>
              <a:rPr lang="en-US" sz="2000" b="1">
                <a:solidFill>
                  <a:schemeClr val="tx1"/>
                </a:solidFill>
                <a:latin typeface="Arial" panose="020B0604020202020204" pitchFamily="34" charset="0"/>
                <a:cs typeface="Arial" panose="020B0604020202020204" pitchFamily="34" charset="0"/>
              </a:rPr>
              <a:t>liangyunji@nwpu.edu.cn</a:t>
            </a:r>
            <a:endParaRPr lang="en-US" sz="2000">
              <a:solidFill>
                <a:schemeClr val="tx1"/>
              </a:solidFill>
              <a:latin typeface="Arial" panose="020B0604020202020204" pitchFamily="34" charset="0"/>
              <a:cs typeface="Arial" panose="020B0604020202020204" pitchFamily="34" charset="0"/>
            </a:endParaRPr>
          </a:p>
          <a:p>
            <a:pPr marL="262255"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►Reseach Interests: </a:t>
            </a:r>
            <a:endParaRPr lang="en-US" sz="2000">
              <a:solidFill>
                <a:schemeClr val="tx1"/>
              </a:solidFill>
              <a:latin typeface="Arial" panose="020B0604020202020204" pitchFamily="34" charset="0"/>
              <a:cs typeface="Arial" panose="020B0604020202020204" pitchFamily="34" charset="0"/>
            </a:endParaRPr>
          </a:p>
          <a:p>
            <a:pPr marL="719455" lvl="1"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Internet of Things, </a:t>
            </a:r>
            <a:endParaRPr lang="en-US" sz="2000">
              <a:solidFill>
                <a:schemeClr val="tx1"/>
              </a:solidFill>
              <a:latin typeface="Arial" panose="020B0604020202020204" pitchFamily="34" charset="0"/>
              <a:cs typeface="Arial" panose="020B0604020202020204" pitchFamily="34" charset="0"/>
            </a:endParaRPr>
          </a:p>
          <a:p>
            <a:pPr marL="719455" lvl="1"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Natural Language Processing, </a:t>
            </a:r>
            <a:endParaRPr lang="en-US" sz="2000">
              <a:solidFill>
                <a:schemeClr val="tx1"/>
              </a:solidFill>
              <a:latin typeface="Arial" panose="020B0604020202020204" pitchFamily="34" charset="0"/>
              <a:cs typeface="Arial" panose="020B0604020202020204" pitchFamily="34" charset="0"/>
            </a:endParaRPr>
          </a:p>
          <a:p>
            <a:pPr marL="719455" lvl="1"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Pervasive Computing</a:t>
            </a:r>
            <a:endParaRPr lang="en-US" sz="2000">
              <a:solidFill>
                <a:schemeClr val="tx1"/>
              </a:solidFill>
              <a:latin typeface="Arial" panose="020B0604020202020204" pitchFamily="34" charset="0"/>
              <a:cs typeface="Arial" panose="020B0604020202020204" pitchFamily="34" charset="0"/>
            </a:endParaRPr>
          </a:p>
          <a:p>
            <a:pPr marL="262255" indent="0">
              <a:lnSpc>
                <a:spcPct val="115000"/>
              </a:lnSpc>
              <a:spcAft>
                <a:spcPts val="630"/>
              </a:spcAft>
            </a:pPr>
            <a:r>
              <a:rPr lang="en-US" sz="2000">
                <a:solidFill>
                  <a:schemeClr val="tx1"/>
                </a:solidFill>
                <a:latin typeface="Arial" panose="020B0604020202020204" pitchFamily="34" charset="0"/>
                <a:cs typeface="Arial" panose="020B0604020202020204" pitchFamily="34" charset="0"/>
              </a:rPr>
              <a:t>► Office No. 509 @ CS building</a:t>
            </a:r>
            <a:endParaRPr lang="en-US" sz="2000">
              <a:solidFill>
                <a:schemeClr val="tx1"/>
              </a:solidFill>
              <a:latin typeface="Arial" panose="020B0604020202020204" pitchFamily="34" charset="0"/>
              <a:cs typeface="Arial" panose="020B0604020202020204" pitchFamily="34" charset="0"/>
            </a:endParaRPr>
          </a:p>
          <a:p>
            <a:pPr marL="262255" indent="0">
              <a:lnSpc>
                <a:spcPct val="115000"/>
              </a:lnSpc>
              <a:spcAft>
                <a:spcPts val="630"/>
              </a:spcAft>
            </a:pPr>
            <a:endParaRPr lang="en-US" sz="2000">
              <a:solidFill>
                <a:srgbClr val="3333B2"/>
              </a:solidFill>
              <a:latin typeface="Arial" panose="020B0604020202020204" pitchFamily="34" charset="0"/>
              <a:cs typeface="Arial" panose="020B0604020202020204" pitchFamily="34" charset="0"/>
            </a:endParaRPr>
          </a:p>
          <a:p>
            <a:pPr marL="262255" indent="0">
              <a:lnSpc>
                <a:spcPct val="115000"/>
              </a:lnSpc>
              <a:spcAft>
                <a:spcPts val="630"/>
              </a:spcAft>
            </a:pPr>
            <a:endParaRPr lang="en-US" sz="2000">
              <a:latin typeface="Arial" panose="020B0604020202020204" pitchFamily="34" charset="0"/>
              <a:cs typeface="Arial" panose="020B0604020202020204" pitchFamily="34" charset="0"/>
            </a:endParaRPr>
          </a:p>
        </p:txBody>
      </p:sp>
      <p:pic>
        <p:nvPicPr>
          <p:cNvPr id="14" name="图片 13"/>
          <p:cNvPicPr>
            <a:picLocks noChangeAspect="1"/>
          </p:cNvPicPr>
          <p:nvPr/>
        </p:nvPicPr>
        <p:blipFill>
          <a:blip r:embed="rId1"/>
          <a:stretch>
            <a:fillRect/>
          </a:stretch>
        </p:blipFill>
        <p:spPr>
          <a:xfrm>
            <a:off x="6516370" y="3861435"/>
            <a:ext cx="2080895" cy="2080895"/>
          </a:xfrm>
          <a:prstGeom prst="rect">
            <a:avLst/>
          </a:prstGeom>
        </p:spPr>
      </p:pic>
      <p:pic>
        <p:nvPicPr>
          <p:cNvPr id="17" name="图片 16"/>
          <p:cNvPicPr>
            <a:picLocks noChangeAspect="1"/>
          </p:cNvPicPr>
          <p:nvPr/>
        </p:nvPicPr>
        <p:blipFill>
          <a:blip r:embed="rId2"/>
          <a:stretch>
            <a:fillRect/>
          </a:stretch>
        </p:blipFill>
        <p:spPr>
          <a:xfrm>
            <a:off x="5660390" y="1540510"/>
            <a:ext cx="3387725" cy="17729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Overview – Dependency Graph</a:t>
            </a:r>
            <a:endParaRPr lang="en-US" dirty="0"/>
          </a:p>
        </p:txBody>
      </p:sp>
      <p:pic>
        <p:nvPicPr>
          <p:cNvPr id="5" name="Content Placeholder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228600" y="1066800"/>
            <a:ext cx="8011466" cy="5318125"/>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Social Media</a:t>
            </a:r>
            <a:endParaRPr lang="en-US" dirty="0" smtClean="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Definition</a:t>
            </a:r>
            <a:endParaRPr lang="en-US" dirty="0"/>
          </a:p>
        </p:txBody>
      </p:sp>
      <p:sp>
        <p:nvSpPr>
          <p:cNvPr id="3" name="Content Placeholder 2"/>
          <p:cNvSpPr>
            <a:spLocks noGrp="1"/>
          </p:cNvSpPr>
          <p:nvPr>
            <p:ph idx="1"/>
          </p:nvPr>
        </p:nvSpPr>
        <p:spPr>
          <a:xfrm>
            <a:off x="457200" y="2286000"/>
            <a:ext cx="8229600" cy="2819400"/>
          </a:xfrm>
          <a:ln w="57150"/>
        </p:spPr>
        <p:style>
          <a:lnRef idx="2">
            <a:schemeClr val="accent2"/>
          </a:lnRef>
          <a:fillRef idx="1">
            <a:schemeClr val="lt1"/>
          </a:fillRef>
          <a:effectRef idx="0">
            <a:schemeClr val="accent2"/>
          </a:effectRef>
          <a:fontRef idx="minor">
            <a:schemeClr val="dk1"/>
          </a:fontRef>
        </p:style>
        <p:txBody>
          <a:bodyPr anchor="ctr" anchorCtr="1"/>
          <a:lstStyle/>
          <a:p>
            <a:pPr marL="0" indent="1905" algn="l">
              <a:buNone/>
            </a:pPr>
            <a:r>
              <a:rPr lang="en-US" dirty="0" smtClean="0">
                <a:latin typeface="Arial" panose="020B0604020202020204" pitchFamily="34" charset="0"/>
                <a:cs typeface="Arial" panose="020B0604020202020204" pitchFamily="34" charset="0"/>
              </a:rPr>
              <a:t>Social Media is the use of electronic and Internet tools for the purpose of sharing and discussing information and experiences with other human beings in more efficient ways.</a:t>
            </a: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endParaRPr lang="en-US" dirty="0"/>
          </a:p>
        </p:txBody>
      </p:sp>
      <p:pic>
        <p:nvPicPr>
          <p:cNvPr id="7" name="Picture 4" descr="SocialMediaLandscape.jpg"/>
          <p:cNvPicPr>
            <a:picLocks noGrp="1" noChangeAspect="1" noChangeArrowheads="1"/>
          </p:cNvPicPr>
          <p:nvPr>
            <p:ph idx="1"/>
          </p:nvPr>
        </p:nvPicPr>
        <p:blipFill>
          <a:blip r:embed="rId1" cstate="print"/>
          <a:srcRect/>
          <a:stretch>
            <a:fillRect/>
          </a:stretch>
        </p:blipFill>
        <p:spPr bwMode="auto">
          <a:xfrm>
            <a:off x="914399" y="982662"/>
            <a:ext cx="7325783" cy="549433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a:xfrm>
            <a:off x="381000" y="1981200"/>
            <a:ext cx="8458200" cy="2438400"/>
          </a:xfrm>
        </p:spPr>
        <p:txBody>
          <a:bodyPr>
            <a:normAutofit/>
          </a:bodyPr>
          <a:lstStyle/>
          <a:p>
            <a:pPr marL="0" indent="0">
              <a:buNone/>
            </a:pPr>
            <a:r>
              <a:rPr lang="en-US" i="1" dirty="0">
                <a:latin typeface="Arial" panose="020B0604020202020204" pitchFamily="34" charset="0"/>
                <a:cs typeface="Arial" panose="020B0604020202020204" pitchFamily="34" charset="0"/>
              </a:rPr>
              <a:t>Social Media Mining </a:t>
            </a:r>
            <a:r>
              <a:rPr lang="en-US" b="0" i="1" dirty="0">
                <a:latin typeface="Arial" panose="020B0604020202020204" pitchFamily="34" charset="0"/>
                <a:cs typeface="Arial" panose="020B0604020202020204" pitchFamily="34" charset="0"/>
              </a:rPr>
              <a:t>is the process of representing, analyzing, and </a:t>
            </a:r>
            <a:r>
              <a:rPr lang="en-US" b="0" i="1" dirty="0" smtClean="0">
                <a:latin typeface="Arial" panose="020B0604020202020204" pitchFamily="34" charset="0"/>
                <a:cs typeface="Arial" panose="020B0604020202020204" pitchFamily="34" charset="0"/>
              </a:rPr>
              <a:t>extracting meaningful </a:t>
            </a:r>
            <a:r>
              <a:rPr lang="en-US" b="0" i="1" dirty="0">
                <a:latin typeface="Arial" panose="020B0604020202020204" pitchFamily="34" charset="0"/>
                <a:cs typeface="Arial" panose="020B0604020202020204" pitchFamily="34" charset="0"/>
              </a:rPr>
              <a:t>patterns from social media data</a:t>
            </a:r>
            <a:endParaRPr lang="en-US" i="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Social Media Mining Challenges</a:t>
            </a:r>
            <a:endParaRPr lang="en-US" dirty="0"/>
          </a:p>
        </p:txBody>
      </p:sp>
      <p:sp>
        <p:nvSpPr>
          <p:cNvPr id="3" name="Content Placeholder 2"/>
          <p:cNvSpPr>
            <a:spLocks noGrp="1"/>
          </p:cNvSpPr>
          <p:nvPr>
            <p:ph idx="1"/>
          </p:nvPr>
        </p:nvSpPr>
        <p:spPr>
          <a:xfrm>
            <a:off x="304800" y="1066800"/>
            <a:ext cx="8610600" cy="5318760"/>
          </a:xfrm>
        </p:spPr>
        <p:txBody>
          <a:bodyPr>
            <a:normAutofit fontScale="92500" lnSpcReduction="10000"/>
          </a:bodyPr>
          <a:lstStyle/>
          <a:p>
            <a:pPr marL="514350" indent="-514350">
              <a:buFont typeface="+mj-lt"/>
              <a:buAutoNum type="arabicPeriod"/>
            </a:pPr>
            <a:r>
              <a:rPr lang="en-US" dirty="0" smtClean="0">
                <a:solidFill>
                  <a:srgbClr val="FF0000"/>
                </a:solidFill>
                <a:latin typeface="Arial" panose="020B0604020202020204" pitchFamily="34" charset="0"/>
                <a:cs typeface="Arial" panose="020B0604020202020204" pitchFamily="34" charset="0"/>
              </a:rPr>
              <a:t>Big Data Paradox</a:t>
            </a:r>
            <a:endParaRPr lang="en-US" dirty="0" smtClean="0">
              <a:solidFill>
                <a:srgbClr val="FF0000"/>
              </a:solidFill>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Social media data is big, yet not evenly distributed. </a:t>
            </a:r>
            <a:endParaRPr lang="en-US" dirty="0" smtClean="0">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Often little data is available for an individual</a:t>
            </a:r>
            <a:endParaRPr lang="en-US" dirty="0">
              <a:latin typeface="Arial" panose="020B0604020202020204" pitchFamily="34" charset="0"/>
              <a:cs typeface="Arial" panose="020B0604020202020204" pitchFamily="34" charset="0"/>
            </a:endParaRPr>
          </a:p>
          <a:p>
            <a:pPr marL="514350" indent="-514350">
              <a:buFont typeface="+mj-lt"/>
              <a:buAutoNum type="arabicPeriod"/>
            </a:pPr>
            <a:endParaRPr lang="en-US" dirty="0" smtClean="0">
              <a:latin typeface="Arial" panose="020B0604020202020204" pitchFamily="34" charset="0"/>
              <a:cs typeface="Arial" panose="020B0604020202020204" pitchFamily="34" charset="0"/>
            </a:endParaRPr>
          </a:p>
          <a:p>
            <a:pPr marL="514350" indent="-514350">
              <a:buFont typeface="+mj-lt"/>
              <a:buAutoNum type="arabicPeriod"/>
            </a:pPr>
            <a:r>
              <a:rPr lang="en-US" dirty="0" smtClean="0">
                <a:solidFill>
                  <a:srgbClr val="FF0000"/>
                </a:solidFill>
                <a:latin typeface="Arial" panose="020B0604020202020204" pitchFamily="34" charset="0"/>
                <a:cs typeface="Arial" panose="020B0604020202020204" pitchFamily="34" charset="0"/>
              </a:rPr>
              <a:t>Obtaining Sufficient Samples</a:t>
            </a:r>
            <a:endParaRPr lang="en-US" dirty="0" smtClean="0">
              <a:solidFill>
                <a:srgbClr val="FF0000"/>
              </a:solidFill>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Are our samples reliable representatives of  the full data?</a:t>
            </a:r>
            <a:endParaRPr lang="en-US" dirty="0" smtClean="0">
              <a:latin typeface="Arial" panose="020B0604020202020204" pitchFamily="34" charset="0"/>
              <a:cs typeface="Arial" panose="020B0604020202020204" pitchFamily="34" charset="0"/>
            </a:endParaRPr>
          </a:p>
          <a:p>
            <a:pPr marL="514350" indent="-514350">
              <a:buFont typeface="+mj-lt"/>
              <a:buAutoNum type="arabicPeriod"/>
            </a:pP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smtClean="0">
                <a:solidFill>
                  <a:srgbClr val="FF0000"/>
                </a:solidFill>
                <a:latin typeface="Arial" panose="020B0604020202020204" pitchFamily="34" charset="0"/>
                <a:cs typeface="Arial" panose="020B0604020202020204" pitchFamily="34" charset="0"/>
              </a:rPr>
              <a:t>Noise Removal Fallacy</a:t>
            </a:r>
            <a:endParaRPr lang="en-US" dirty="0" smtClean="0">
              <a:solidFill>
                <a:srgbClr val="FF0000"/>
              </a:solidFill>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Too much removal makes data more sparse</a:t>
            </a:r>
            <a:endParaRPr lang="en-US" dirty="0" smtClean="0">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Noise definition is relative and complicated and is task-dependent</a:t>
            </a:r>
            <a:endParaRPr lang="en-US" dirty="0" smtClean="0">
              <a:latin typeface="Arial" panose="020B0604020202020204" pitchFamily="34" charset="0"/>
              <a:cs typeface="Arial" panose="020B0604020202020204" pitchFamily="34" charset="0"/>
            </a:endParaRPr>
          </a:p>
          <a:p>
            <a:pPr marL="514350" indent="-514350">
              <a:buFont typeface="+mj-lt"/>
              <a:buAutoNum type="arabicPeriod"/>
            </a:pPr>
            <a:r>
              <a:rPr lang="en-US" dirty="0" smtClean="0">
                <a:solidFill>
                  <a:srgbClr val="FF0000"/>
                </a:solidFill>
                <a:latin typeface="Arial" panose="020B0604020202020204" pitchFamily="34" charset="0"/>
                <a:cs typeface="Arial" panose="020B0604020202020204" pitchFamily="34" charset="0"/>
              </a:rPr>
              <a:t>Evaluation Dilemma</a:t>
            </a:r>
            <a:endParaRPr lang="en-US" dirty="0" smtClean="0">
              <a:solidFill>
                <a:srgbClr val="FF0000"/>
              </a:solidFill>
              <a:latin typeface="Arial" panose="020B0604020202020204" pitchFamily="34" charset="0"/>
              <a:cs typeface="Arial" panose="020B0604020202020204" pitchFamily="34" charset="0"/>
            </a:endParaRPr>
          </a:p>
          <a:p>
            <a:pPr marL="914400" lvl="1" indent="-457200">
              <a:buFont typeface="+mj-lt"/>
              <a:buAutoNum type="arabicPeriod"/>
            </a:pPr>
            <a:r>
              <a:rPr lang="en-US" dirty="0" smtClean="0">
                <a:latin typeface="Arial" panose="020B0604020202020204" pitchFamily="34" charset="0"/>
                <a:cs typeface="Arial" panose="020B0604020202020204" pitchFamily="34" charset="0"/>
              </a:rPr>
              <a:t>When there is no ground truth, how can you evaluate?</a:t>
            </a:r>
            <a:endParaRPr lang="en-US" dirty="0" smtClean="0">
              <a:latin typeface="Arial" panose="020B0604020202020204" pitchFamily="34" charset="0"/>
              <a:cs typeface="Arial" panose="020B0604020202020204" pitchFamily="34" charset="0"/>
            </a:endParaRPr>
          </a:p>
          <a:p>
            <a:pPr marL="914400" lvl="1" indent="-457200">
              <a:buFont typeface="+mj-lt"/>
              <a:buAutoNum type="arabicPeriod"/>
            </a:pP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a:ln>
            <a:noFill/>
          </a:ln>
        </p:spPr>
        <p:txBody>
          <a:bodyPr/>
          <a:lstStyle/>
          <a:p>
            <a:r>
              <a:rPr lang="en-US" dirty="0" smtClean="0"/>
              <a:t>Graph Essentials</a:t>
            </a:r>
            <a:endParaRPr lang="en-US" dirty="0"/>
          </a:p>
        </p:txBody>
      </p:sp>
      <p:sp>
        <p:nvSpPr>
          <p:cNvPr id="3" name="Text Placeholder 2"/>
          <p:cNvSpPr>
            <a:spLocks noGrp="1"/>
          </p:cNvSpPr>
          <p:nvPr>
            <p:ph type="body" sz="quarter" idx="11"/>
          </p:nvPr>
        </p:nvSpPr>
        <p:spPr/>
        <p:txBody>
          <a:bodyPr/>
          <a:lstStyle/>
          <a:p>
            <a:r>
              <a:rPr lang="en-US" dirty="0" smtClean="0"/>
              <a:t>Social Media Mining</a:t>
            </a:r>
            <a:endParaRPr lang="en-US" dirty="0"/>
          </a:p>
        </p:txBody>
      </p:sp>
      <p:sp>
        <p:nvSpPr>
          <p:cNvPr id="4" name="Text Placeholder 3"/>
          <p:cNvSpPr>
            <a:spLocks noGrp="1"/>
          </p:cNvSpPr>
          <p:nvPr>
            <p:ph type="body" sz="quarter" idx="12"/>
          </p:nvPr>
        </p:nvSpPr>
        <p:spPr>
          <a:xfrm>
            <a:off x="1905000" y="4495800"/>
            <a:ext cx="5486400" cy="1676400"/>
          </a:xfrm>
        </p:spPr>
        <p:txBody>
          <a:bodyPr/>
          <a:lstStyle/>
          <a:p>
            <a:endParaRPr 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Networks</a:t>
            </a:r>
            <a:endParaRPr lang="en-US" dirty="0"/>
          </a:p>
        </p:txBody>
      </p:sp>
      <p:sp>
        <p:nvSpPr>
          <p:cNvPr id="3" name="Content Placeholder 2"/>
          <p:cNvSpPr>
            <a:spLocks noGrp="1"/>
          </p:cNvSpPr>
          <p:nvPr>
            <p:ph idx="1"/>
          </p:nvPr>
        </p:nvSpPr>
        <p:spPr>
          <a:xfrm>
            <a:off x="152400" y="990600"/>
            <a:ext cx="8382000" cy="5318760"/>
          </a:xfrm>
        </p:spPr>
        <p:txBody>
          <a:bodyPr/>
          <a:lstStyle/>
          <a:p>
            <a:r>
              <a:rPr lang="en-US" dirty="0" smtClean="0"/>
              <a:t>A network is a graph. </a:t>
            </a:r>
            <a:endParaRPr lang="en-US" dirty="0" smtClean="0"/>
          </a:p>
          <a:p>
            <a:pPr lvl="1"/>
            <a:r>
              <a:rPr lang="en-US" dirty="0" smtClean="0"/>
              <a:t>Elements of the network have meanings</a:t>
            </a:r>
            <a:endParaRPr lang="en-US" dirty="0" smtClean="0"/>
          </a:p>
          <a:p>
            <a:r>
              <a:rPr lang="en-US" dirty="0" smtClean="0"/>
              <a:t>Network problems can usually be represented in terms of graph theory</a:t>
            </a:r>
            <a:endParaRPr lang="en-US" dirty="0" smtClean="0"/>
          </a:p>
          <a:p>
            <a:r>
              <a:rPr lang="en-US" dirty="0" smtClean="0">
                <a:solidFill>
                  <a:srgbClr val="FF0000"/>
                </a:solidFill>
              </a:rPr>
              <a:t>Twitter example</a:t>
            </a:r>
            <a:r>
              <a:rPr lang="en-US" dirty="0" smtClean="0"/>
              <a:t>: </a:t>
            </a:r>
            <a:endParaRPr lang="en-US" dirty="0" smtClean="0"/>
          </a:p>
          <a:p>
            <a:pPr lvl="1"/>
            <a:r>
              <a:rPr lang="en-US" dirty="0" smtClean="0"/>
              <a:t>Given a piece of information, a network of individuals, and the cost to propagate information among any connected pair, find the minimum cost to disseminate the information to all individuals.</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50756" y="4650584"/>
            <a:ext cx="2685790" cy="18047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Internet</a:t>
            </a:r>
            <a:endParaRPr lang="en-US" dirty="0"/>
          </a:p>
        </p:txBody>
      </p:sp>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912937" y="1066800"/>
            <a:ext cx="5318125" cy="5318125"/>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Phoenix Road Network</a:t>
            </a:r>
            <a:endParaRPr lang="en-US" dirty="0"/>
          </a:p>
        </p:txBody>
      </p:sp>
      <p:pic>
        <p:nvPicPr>
          <p:cNvPr id="11268" name="Picture 4" descr="http://www.phxmesagateway.org/content/marketing/RegionalTransportationMap.jpg"/>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914930"/>
            <a:ext cx="7663543" cy="5560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Class Logistics</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5" name="矩形 4"/>
          <p:cNvSpPr/>
          <p:nvPr/>
        </p:nvSpPr>
        <p:spPr>
          <a:xfrm>
            <a:off x="478790" y="1100455"/>
            <a:ext cx="8116570" cy="5149215"/>
          </a:xfrm>
          <a:prstGeom prst="rect">
            <a:avLst/>
          </a:prstGeom>
          <a:solidFill>
            <a:srgbClr val="FFFFFF"/>
          </a:solidFill>
        </p:spPr>
        <p:txBody>
          <a:bodyPr lIns="0" tIns="0" rIns="0" bIns="0">
            <a:noAutofit/>
          </a:bodyPr>
          <a:p>
            <a:pPr marL="259080" indent="0">
              <a:lnSpc>
                <a:spcPct val="152000"/>
              </a:lnSpc>
              <a:spcAft>
                <a:spcPts val="630"/>
              </a:spcAft>
            </a:pPr>
            <a:r>
              <a:rPr lang="en-US" sz="2400">
                <a:solidFill>
                  <a:schemeClr val="tx1"/>
                </a:solidFill>
                <a:latin typeface="Arial" panose="020B0604020202020204" pitchFamily="34" charset="0"/>
                <a:cs typeface="Arial" panose="020B0604020202020204" pitchFamily="34" charset="0"/>
              </a:rPr>
              <a:t>►Monday &amp; Wensday, 19:00-19:50 &amp; 20:00-20:50</a:t>
            </a:r>
            <a:endParaRPr lang="en-US" sz="2400">
              <a:solidFill>
                <a:schemeClr val="tx1"/>
              </a:solidFill>
              <a:latin typeface="Arial" panose="020B0604020202020204" pitchFamily="34" charset="0"/>
              <a:cs typeface="Arial" panose="020B0604020202020204" pitchFamily="34" charset="0"/>
            </a:endParaRPr>
          </a:p>
          <a:p>
            <a:pPr marL="259080" indent="0">
              <a:lnSpc>
                <a:spcPct val="152000"/>
              </a:lnSpc>
              <a:spcAft>
                <a:spcPts val="630"/>
              </a:spcAft>
            </a:pPr>
            <a:r>
              <a:rPr lang="en-US" sz="2400">
                <a:solidFill>
                  <a:schemeClr val="tx1"/>
                </a:solidFill>
                <a:latin typeface="Arial" panose="020B0604020202020204" pitchFamily="34" charset="0"/>
                <a:cs typeface="Arial" panose="020B0604020202020204" pitchFamily="34" charset="0"/>
                <a:sym typeface="+mn-ea"/>
              </a:rPr>
              <a:t>►Start on the 22nd of March</a:t>
            </a:r>
            <a:endParaRPr lang="en-US" sz="2400">
              <a:solidFill>
                <a:schemeClr val="tx1"/>
              </a:solidFill>
              <a:latin typeface="Arial" panose="020B0604020202020204" pitchFamily="34" charset="0"/>
              <a:cs typeface="Arial" panose="020B0604020202020204" pitchFamily="34" charset="0"/>
              <a:sym typeface="+mn-ea"/>
            </a:endParaRPr>
          </a:p>
          <a:p>
            <a:pPr marL="259080" indent="0">
              <a:lnSpc>
                <a:spcPct val="152000"/>
              </a:lnSpc>
              <a:spcAft>
                <a:spcPts val="630"/>
              </a:spcAft>
            </a:pPr>
            <a:r>
              <a:rPr lang="en-US" sz="2400">
                <a:solidFill>
                  <a:schemeClr val="tx1"/>
                </a:solidFill>
                <a:latin typeface="Arial" panose="020B0604020202020204" pitchFamily="34" charset="0"/>
                <a:cs typeface="Arial" panose="020B0604020202020204" pitchFamily="34" charset="0"/>
                <a:sym typeface="+mn-ea"/>
              </a:rPr>
              <a:t>►From 4th week to 9th week</a:t>
            </a:r>
            <a:endParaRPr lang="en-US" sz="2400">
              <a:solidFill>
                <a:schemeClr val="tx1"/>
              </a:solidFill>
              <a:latin typeface="Arial" panose="020B0604020202020204" pitchFamily="34" charset="0"/>
              <a:cs typeface="Arial" panose="020B0604020202020204" pitchFamily="34" charset="0"/>
              <a:sym typeface="+mn-ea"/>
            </a:endParaRPr>
          </a:p>
          <a:p>
            <a:pPr marL="259080" indent="0">
              <a:lnSpc>
                <a:spcPct val="152000"/>
              </a:lnSpc>
              <a:spcAft>
                <a:spcPts val="630"/>
              </a:spcAft>
            </a:pPr>
            <a:r>
              <a:rPr lang="en-US" sz="2400">
                <a:solidFill>
                  <a:schemeClr val="tx1"/>
                </a:solidFill>
                <a:latin typeface="Arial" panose="020B0604020202020204" pitchFamily="34" charset="0"/>
                <a:cs typeface="Arial" panose="020B0604020202020204" pitchFamily="34" charset="0"/>
                <a:sym typeface="+mn-ea"/>
              </a:rPr>
              <a:t>►Online course via Tencent Meeting</a:t>
            </a:r>
            <a:endParaRPr lang="en-US" sz="2400">
              <a:solidFill>
                <a:schemeClr val="tx1"/>
              </a:solidFill>
              <a:latin typeface="Arial" panose="020B0604020202020204" pitchFamily="34" charset="0"/>
              <a:cs typeface="Arial" panose="020B0604020202020204" pitchFamily="34" charset="0"/>
              <a:sym typeface="+mn-ea"/>
            </a:endParaRPr>
          </a:p>
          <a:p>
            <a:pPr marL="259080" indent="0">
              <a:lnSpc>
                <a:spcPct val="132000"/>
              </a:lnSpc>
              <a:spcAft>
                <a:spcPts val="630"/>
              </a:spcAft>
            </a:pPr>
            <a:endParaRPr lang="en-US" sz="2400">
              <a:solidFill>
                <a:srgbClr val="3333B2"/>
              </a:solidFill>
              <a:latin typeface="Arial" panose="020B0604020202020204" pitchFamily="34" charset="0"/>
              <a:cs typeface="Arial" panose="020B0604020202020204" pitchFamily="34" charset="0"/>
            </a:endParaRPr>
          </a:p>
          <a:p>
            <a:pPr marL="259080" indent="0">
              <a:lnSpc>
                <a:spcPct val="132000"/>
              </a:lnSpc>
              <a:spcAft>
                <a:spcPts val="630"/>
              </a:spcAft>
            </a:pPr>
            <a:endParaRPr lang="en-US" sz="2400">
              <a:solidFill>
                <a:srgbClr val="3333B2"/>
              </a:solidFill>
              <a:latin typeface="Arial" panose="020B0604020202020204" pitchFamily="34" charset="0"/>
              <a:cs typeface="Arial" panose="020B0604020202020204" pitchFamily="34" charset="0"/>
            </a:endParaRPr>
          </a:p>
          <a:p>
            <a:pPr marL="259080" indent="0">
              <a:lnSpc>
                <a:spcPct val="132000"/>
              </a:lnSpc>
              <a:spcAft>
                <a:spcPts val="630"/>
              </a:spcAft>
            </a:pPr>
            <a:endParaRPr lang="en-US" sz="240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Social </a:t>
            </a:r>
            <a:r>
              <a:rPr lang="en-US" dirty="0" smtClean="0"/>
              <a:t>Networks and Social Network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social network</a:t>
            </a:r>
            <a:endParaRPr lang="en-US" dirty="0" smtClean="0"/>
          </a:p>
          <a:p>
            <a:pPr lvl="1"/>
            <a:r>
              <a:rPr lang="en-US" dirty="0" smtClean="0"/>
              <a:t>A network where elements have a social structure</a:t>
            </a:r>
            <a:endParaRPr lang="en-US" dirty="0" smtClean="0"/>
          </a:p>
          <a:p>
            <a:pPr lvl="2"/>
            <a:r>
              <a:rPr lang="en-US" dirty="0" smtClean="0"/>
              <a:t>A set of </a:t>
            </a:r>
            <a:r>
              <a:rPr lang="en-US" dirty="0" smtClean="0">
                <a:solidFill>
                  <a:srgbClr val="FF0000"/>
                </a:solidFill>
              </a:rPr>
              <a:t>actors</a:t>
            </a:r>
            <a:r>
              <a:rPr lang="en-US" dirty="0" smtClean="0"/>
              <a:t> (such as individuals or organizations)</a:t>
            </a:r>
            <a:endParaRPr lang="en-US" dirty="0" smtClean="0"/>
          </a:p>
          <a:p>
            <a:pPr lvl="2"/>
            <a:r>
              <a:rPr lang="en-US" dirty="0" smtClean="0"/>
              <a:t>A set of </a:t>
            </a:r>
            <a:r>
              <a:rPr lang="en-US" dirty="0" smtClean="0">
                <a:solidFill>
                  <a:srgbClr val="FF0000"/>
                </a:solidFill>
              </a:rPr>
              <a:t>ties</a:t>
            </a:r>
            <a:r>
              <a:rPr lang="en-US" dirty="0" smtClean="0"/>
              <a:t> (connections between individuals)</a:t>
            </a:r>
            <a:endParaRPr lang="en-US" dirty="0" smtClean="0"/>
          </a:p>
          <a:p>
            <a:pPr lvl="2"/>
            <a:endParaRPr lang="en-US" dirty="0"/>
          </a:p>
          <a:p>
            <a:r>
              <a:rPr lang="en-US" dirty="0" smtClean="0"/>
              <a:t>Social networks examples: </a:t>
            </a:r>
            <a:endParaRPr lang="en-US" dirty="0" smtClean="0"/>
          </a:p>
          <a:p>
            <a:pPr lvl="1"/>
            <a:r>
              <a:rPr lang="en-US" dirty="0" smtClean="0"/>
              <a:t>your family network, your friend network, your colleagues ,etc.</a:t>
            </a:r>
            <a:endParaRPr lang="en-US" dirty="0" smtClean="0"/>
          </a:p>
          <a:p>
            <a:endParaRPr lang="en-US" dirty="0" smtClean="0"/>
          </a:p>
          <a:p>
            <a:r>
              <a:rPr lang="en-US" dirty="0" smtClean="0"/>
              <a:t>To analyze these networks we can use </a:t>
            </a:r>
            <a:r>
              <a:rPr lang="en-US" dirty="0" smtClean="0">
                <a:solidFill>
                  <a:srgbClr val="FF0000"/>
                </a:solidFill>
              </a:rPr>
              <a:t>Social Network Analysis</a:t>
            </a:r>
            <a:r>
              <a:rPr lang="en-US" dirty="0" smtClean="0"/>
              <a:t> (SNA)</a:t>
            </a:r>
            <a:endParaRPr lang="en-US" dirty="0" smtClean="0"/>
          </a:p>
          <a:p>
            <a:endParaRPr lang="en-US" dirty="0" smtClean="0"/>
          </a:p>
          <a:p>
            <a:r>
              <a:rPr lang="en-US" dirty="0" smtClean="0"/>
              <a:t>Social </a:t>
            </a:r>
            <a:r>
              <a:rPr lang="en-US" dirty="0"/>
              <a:t>N</a:t>
            </a:r>
            <a:r>
              <a:rPr lang="en-US" dirty="0" smtClean="0"/>
              <a:t>etwork </a:t>
            </a:r>
            <a:r>
              <a:rPr lang="en-US" dirty="0"/>
              <a:t>A</a:t>
            </a:r>
            <a:r>
              <a:rPr lang="en-US" dirty="0" smtClean="0"/>
              <a:t>nalysis is an interdisciplinary field from social sciences, statistics, graph theory, complex networks, and now computer science</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Social Networks: Examples</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http://www-personal.umich.edu/~mejn/networks/school.gif"/>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788982"/>
            <a:ext cx="4191000" cy="31274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14399" y="5269468"/>
            <a:ext cx="2552302" cy="400110"/>
          </a:xfrm>
          <a:prstGeom prst="rect">
            <a:avLst/>
          </a:prstGeom>
        </p:spPr>
        <p:txBody>
          <a:bodyPr wrap="none">
            <a:spAutoFit/>
          </a:bodyPr>
          <a:lstStyle/>
          <a:p>
            <a:r>
              <a:rPr lang="en-US" sz="2000" b="1" dirty="0">
                <a:solidFill>
                  <a:srgbClr val="000000"/>
                </a:solidFill>
              </a:rPr>
              <a:t>High school friendship</a:t>
            </a:r>
            <a:endParaRPr lang="en-US" sz="2000" b="1" dirty="0"/>
          </a:p>
        </p:txBody>
      </p:sp>
      <p:pic>
        <p:nvPicPr>
          <p:cNvPr id="7173" name="Picture 5" descr="http://www-personal.umich.edu/~mejn/networks/addhealth.g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1788982"/>
            <a:ext cx="3348846" cy="3352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22125" y="5269468"/>
            <a:ext cx="2142766" cy="400110"/>
          </a:xfrm>
          <a:prstGeom prst="rect">
            <a:avLst/>
          </a:prstGeom>
        </p:spPr>
        <p:txBody>
          <a:bodyPr wrap="none">
            <a:spAutoFit/>
          </a:bodyPr>
          <a:lstStyle/>
          <a:p>
            <a:r>
              <a:rPr lang="en-US" sz="2000" b="1" dirty="0"/>
              <a:t>High school dating</a:t>
            </a:r>
            <a:endParaRPr lang="en-US" sz="20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smtClean="0">
                <a:solidFill>
                  <a:schemeClr val="tx1"/>
                </a:solidFill>
              </a:rPr>
              <a:t>Graph Basics</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Nodes and Edges</a:t>
            </a:r>
            <a:endParaRPr lang="en-US" dirty="0"/>
          </a:p>
        </p:txBody>
      </p:sp>
      <p:sp>
        <p:nvSpPr>
          <p:cNvPr id="3" name="Content Placeholder 2"/>
          <p:cNvSpPr>
            <a:spLocks noGrp="1"/>
          </p:cNvSpPr>
          <p:nvPr>
            <p:ph idx="1"/>
          </p:nvPr>
        </p:nvSpPr>
        <p:spPr/>
        <p:txBody>
          <a:bodyPr/>
          <a:lstStyle/>
          <a:p>
            <a:pPr marL="0" indent="5080">
              <a:buNone/>
            </a:pPr>
            <a:r>
              <a:rPr lang="en-US" dirty="0"/>
              <a:t>A network </a:t>
            </a:r>
            <a:r>
              <a:rPr lang="en-US" dirty="0" smtClean="0"/>
              <a:t>is a </a:t>
            </a:r>
            <a:r>
              <a:rPr lang="en-US" dirty="0"/>
              <a:t>graph, or a collection </a:t>
            </a:r>
            <a:r>
              <a:rPr lang="en-US" dirty="0" smtClean="0"/>
              <a:t>of points connected by lines</a:t>
            </a:r>
            <a:endParaRPr lang="en-US" dirty="0"/>
          </a:p>
          <a:p>
            <a:r>
              <a:rPr lang="en-US" dirty="0"/>
              <a:t>Points are referred to as </a:t>
            </a:r>
            <a:r>
              <a:rPr lang="en-US" b="1" dirty="0" smtClean="0"/>
              <a:t>nodes, actors, </a:t>
            </a:r>
            <a:r>
              <a:rPr lang="en-US" dirty="0" smtClean="0"/>
              <a:t>or </a:t>
            </a:r>
            <a:r>
              <a:rPr lang="en-US" b="1" dirty="0" smtClean="0"/>
              <a:t>vertices </a:t>
            </a:r>
            <a:r>
              <a:rPr lang="en-US" dirty="0" smtClean="0"/>
              <a:t>(plural of </a:t>
            </a:r>
            <a:r>
              <a:rPr lang="en-US" b="1" dirty="0" smtClean="0"/>
              <a:t>vertex</a:t>
            </a:r>
            <a:r>
              <a:rPr lang="en-US" dirty="0" smtClean="0"/>
              <a:t>)</a:t>
            </a:r>
            <a:endParaRPr lang="en-US" dirty="0"/>
          </a:p>
          <a:p>
            <a:r>
              <a:rPr lang="en-US" dirty="0" smtClean="0"/>
              <a:t>Connections are </a:t>
            </a:r>
            <a:r>
              <a:rPr lang="en-US" dirty="0"/>
              <a:t>referred to as </a:t>
            </a:r>
            <a:r>
              <a:rPr lang="en-US" b="1" dirty="0" smtClean="0"/>
              <a:t>edges</a:t>
            </a:r>
            <a:r>
              <a:rPr lang="en-US" dirty="0" smtClean="0"/>
              <a:t> or </a:t>
            </a:r>
            <a:r>
              <a:rPr lang="en-US" b="1" dirty="0" smtClean="0"/>
              <a:t>ties</a:t>
            </a:r>
            <a:endParaRPr lang="en-US" b="1" dirty="0"/>
          </a:p>
          <a:p>
            <a:endParaRPr lang="en-US" sz="1400" dirty="0"/>
          </a:p>
          <a:p>
            <a:endParaRPr lang="en-US" dirty="0"/>
          </a:p>
        </p:txBody>
      </p:sp>
      <p:sp>
        <p:nvSpPr>
          <p:cNvPr id="18" name="TextBox 17"/>
          <p:cNvSpPr txBox="1"/>
          <p:nvPr/>
        </p:nvSpPr>
        <p:spPr>
          <a:xfrm>
            <a:off x="7800777" y="5370140"/>
            <a:ext cx="917575" cy="369332"/>
          </a:xfrm>
          <a:prstGeom prst="rect">
            <a:avLst/>
          </a:prstGeom>
          <a:noFill/>
        </p:spPr>
        <p:txBody>
          <a:bodyPr wrap="square" rtlCol="0">
            <a:spAutoFit/>
          </a:bodyPr>
          <a:lstStyle/>
          <a:p>
            <a:r>
              <a:rPr lang="en-US" dirty="0" smtClean="0">
                <a:solidFill>
                  <a:srgbClr val="FF0000"/>
                </a:solidFill>
              </a:rPr>
              <a:t>Node</a:t>
            </a:r>
            <a:endParaRPr lang="en-US" dirty="0">
              <a:solidFill>
                <a:srgbClr val="FF0000"/>
              </a:solidFill>
            </a:endParaRPr>
          </a:p>
        </p:txBody>
      </p:sp>
      <p:sp>
        <p:nvSpPr>
          <p:cNvPr id="19" name="TextBox 18"/>
          <p:cNvSpPr txBox="1"/>
          <p:nvPr/>
        </p:nvSpPr>
        <p:spPr>
          <a:xfrm>
            <a:off x="1447800" y="5504208"/>
            <a:ext cx="917575" cy="369332"/>
          </a:xfrm>
          <a:prstGeom prst="rect">
            <a:avLst/>
          </a:prstGeom>
          <a:noFill/>
        </p:spPr>
        <p:txBody>
          <a:bodyPr wrap="square" rtlCol="0">
            <a:spAutoFit/>
          </a:bodyPr>
          <a:lstStyle/>
          <a:p>
            <a:r>
              <a:rPr lang="en-US" dirty="0" smtClean="0">
                <a:solidFill>
                  <a:srgbClr val="FF0000"/>
                </a:solidFill>
              </a:rPr>
              <a:t>Edge</a:t>
            </a:r>
            <a:endParaRPr lang="en-US" dirty="0">
              <a:solidFill>
                <a:srgbClr val="FF0000"/>
              </a:solidFill>
            </a:endParaRPr>
          </a:p>
        </p:txBody>
      </p:sp>
      <p:cxnSp>
        <p:nvCxnSpPr>
          <p:cNvPr id="20" name="Straight Arrow Connector 19"/>
          <p:cNvCxnSpPr>
            <a:stCxn id="18" idx="1"/>
          </p:cNvCxnSpPr>
          <p:nvPr/>
        </p:nvCxnSpPr>
        <p:spPr>
          <a:xfrm flipH="1" flipV="1">
            <a:off x="6640315" y="4648200"/>
            <a:ext cx="1160462" cy="90660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8" idx="1"/>
          </p:cNvCxnSpPr>
          <p:nvPr/>
        </p:nvCxnSpPr>
        <p:spPr>
          <a:xfrm flipH="1">
            <a:off x="6640315" y="5554806"/>
            <a:ext cx="1160462" cy="69359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a:stCxn id="19" idx="3"/>
          </p:cNvCxnSpPr>
          <p:nvPr/>
        </p:nvCxnSpPr>
        <p:spPr>
          <a:xfrm flipV="1">
            <a:off x="2365375" y="5076204"/>
            <a:ext cx="1520825" cy="6126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21506"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1548" y="4248852"/>
            <a:ext cx="3447852" cy="231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Nodes or </a:t>
            </a:r>
            <a:r>
              <a:rPr lang="en-US" dirty="0"/>
              <a:t>Actors</a:t>
            </a:r>
            <a:endParaRPr lang="en-US" dirty="0"/>
          </a:p>
        </p:txBody>
      </p:sp>
      <p:sp>
        <p:nvSpPr>
          <p:cNvPr id="3" name="Content Placeholder 2"/>
          <p:cNvSpPr>
            <a:spLocks noGrp="1"/>
          </p:cNvSpPr>
          <p:nvPr>
            <p:ph idx="1"/>
          </p:nvPr>
        </p:nvSpPr>
        <p:spPr/>
        <p:txBody>
          <a:bodyPr>
            <a:normAutofit/>
          </a:bodyPr>
          <a:lstStyle/>
          <a:p>
            <a:r>
              <a:rPr lang="en-US" dirty="0"/>
              <a:t>In a friendship social graph, </a:t>
            </a:r>
            <a:r>
              <a:rPr lang="en-US" dirty="0" smtClean="0"/>
              <a:t>nodes </a:t>
            </a:r>
            <a:r>
              <a:rPr lang="en-US" dirty="0"/>
              <a:t>are people and </a:t>
            </a:r>
            <a:r>
              <a:rPr lang="en-US" dirty="0" smtClean="0"/>
              <a:t>any pair </a:t>
            </a:r>
            <a:r>
              <a:rPr lang="en-US" dirty="0"/>
              <a:t>of people connected denotes the friendship between </a:t>
            </a:r>
            <a:r>
              <a:rPr lang="en-US" dirty="0" smtClean="0"/>
              <a:t>them</a:t>
            </a:r>
            <a:endParaRPr lang="en-US" dirty="0" smtClean="0"/>
          </a:p>
          <a:p>
            <a:r>
              <a:rPr lang="en-US" dirty="0" smtClean="0"/>
              <a:t>Depending on </a:t>
            </a:r>
            <a:r>
              <a:rPr lang="en-US" dirty="0"/>
              <a:t>the context, these </a:t>
            </a:r>
            <a:r>
              <a:rPr lang="en-US" dirty="0" smtClean="0"/>
              <a:t>nodes </a:t>
            </a:r>
            <a:r>
              <a:rPr lang="en-US" dirty="0"/>
              <a:t>are called </a:t>
            </a:r>
            <a:r>
              <a:rPr lang="en-US" dirty="0" smtClean="0"/>
              <a:t>nodes, or actors</a:t>
            </a:r>
            <a:endParaRPr lang="en-US" dirty="0" smtClean="0"/>
          </a:p>
          <a:p>
            <a:pPr lvl="1"/>
            <a:r>
              <a:rPr lang="en-US" dirty="0" smtClean="0"/>
              <a:t>In a web </a:t>
            </a:r>
            <a:r>
              <a:rPr lang="en-US" dirty="0"/>
              <a:t>graph, “nodes” represent sites and the connection between </a:t>
            </a:r>
            <a:r>
              <a:rPr lang="en-US" dirty="0" smtClean="0"/>
              <a:t>nodes indicates </a:t>
            </a:r>
            <a:r>
              <a:rPr lang="en-US" dirty="0"/>
              <a:t>web-links between </a:t>
            </a:r>
            <a:r>
              <a:rPr lang="en-US" dirty="0" smtClean="0"/>
              <a:t>them</a:t>
            </a:r>
            <a:endParaRPr lang="en-US" dirty="0" smtClean="0"/>
          </a:p>
          <a:p>
            <a:pPr lvl="1"/>
            <a:r>
              <a:rPr lang="en-US" dirty="0" smtClean="0"/>
              <a:t>In </a:t>
            </a:r>
            <a:r>
              <a:rPr lang="en-US" dirty="0"/>
              <a:t>a social setting, these </a:t>
            </a:r>
            <a:r>
              <a:rPr lang="en-US" dirty="0" smtClean="0"/>
              <a:t>nodes are called actors</a:t>
            </a:r>
            <a:endParaRPr lang="en-US" dirty="0" smtClean="0"/>
          </a:p>
          <a:p>
            <a:pPr lvl="1"/>
            <a:endParaRPr lang="en-US" dirty="0"/>
          </a:p>
          <a:p>
            <a:pPr lvl="1"/>
            <a:endParaRPr lang="en-US" dirty="0" smtClean="0"/>
          </a:p>
          <a:p>
            <a:pPr lvl="1"/>
            <a:r>
              <a:rPr lang="en-US" dirty="0" smtClean="0"/>
              <a:t>The size of the graph is |V|= </a:t>
            </a:r>
            <a:r>
              <a:rPr lang="en-US" b="1" dirty="0" smtClean="0"/>
              <a:t>n</a:t>
            </a:r>
            <a:endParaRPr lang="en-US" b="1" dirty="0"/>
          </a:p>
        </p:txBody>
      </p:sp>
      <p:pic>
        <p:nvPicPr>
          <p:cNvPr id="22530"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5181600"/>
            <a:ext cx="4267200" cy="56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Edges</a:t>
            </a:r>
            <a:endParaRPr lang="en-US" dirty="0"/>
          </a:p>
        </p:txBody>
      </p:sp>
      <p:sp>
        <p:nvSpPr>
          <p:cNvPr id="3" name="Content Placeholder 2"/>
          <p:cNvSpPr>
            <a:spLocks noGrp="1"/>
          </p:cNvSpPr>
          <p:nvPr>
            <p:ph idx="1"/>
          </p:nvPr>
        </p:nvSpPr>
        <p:spPr/>
        <p:txBody>
          <a:bodyPr/>
          <a:lstStyle/>
          <a:p>
            <a:r>
              <a:rPr lang="en-US" dirty="0"/>
              <a:t>Edges </a:t>
            </a:r>
            <a:r>
              <a:rPr lang="en-US" dirty="0" smtClean="0"/>
              <a:t>connect nodes </a:t>
            </a:r>
            <a:r>
              <a:rPr lang="en-US" dirty="0"/>
              <a:t>and are also known as </a:t>
            </a:r>
            <a:r>
              <a:rPr lang="en-US" b="1" dirty="0"/>
              <a:t>ties</a:t>
            </a:r>
            <a:r>
              <a:rPr lang="en-US" dirty="0"/>
              <a:t> or </a:t>
            </a:r>
            <a:r>
              <a:rPr lang="en-US" b="1" dirty="0" smtClean="0"/>
              <a:t>relationships</a:t>
            </a:r>
            <a:endParaRPr lang="en-US" b="1" dirty="0" smtClean="0"/>
          </a:p>
          <a:p>
            <a:r>
              <a:rPr lang="en-US" dirty="0" smtClean="0"/>
              <a:t>In </a:t>
            </a:r>
            <a:r>
              <a:rPr lang="en-US" dirty="0"/>
              <a:t>a social setting</a:t>
            </a:r>
            <a:r>
              <a:rPr lang="en-US" dirty="0" smtClean="0"/>
              <a:t>, where nodes </a:t>
            </a:r>
            <a:r>
              <a:rPr lang="en-US" dirty="0"/>
              <a:t>represent social entities such as people, edges indicate </a:t>
            </a:r>
            <a:r>
              <a:rPr lang="en-US" dirty="0" smtClean="0"/>
              <a:t>internode relationships </a:t>
            </a:r>
            <a:r>
              <a:rPr lang="en-US" dirty="0"/>
              <a:t>and are therefore known as relationships or (social) </a:t>
            </a:r>
            <a:r>
              <a:rPr lang="en-US" dirty="0" smtClean="0"/>
              <a:t>ties</a:t>
            </a:r>
            <a:endParaRPr lang="en-US" dirty="0" smtClean="0"/>
          </a:p>
          <a:p>
            <a:endParaRPr lang="en-US" dirty="0"/>
          </a:p>
          <a:p>
            <a:endParaRPr lang="en-US" dirty="0" smtClean="0"/>
          </a:p>
          <a:p>
            <a:endParaRPr lang="en-US" dirty="0"/>
          </a:p>
          <a:p>
            <a:r>
              <a:rPr lang="en-US" dirty="0" smtClean="0"/>
              <a:t>Number is edges (size of the edge-set) is denoted as |E|=</a:t>
            </a:r>
            <a:r>
              <a:rPr lang="en-US" b="1" dirty="0" smtClean="0"/>
              <a:t>m</a:t>
            </a:r>
            <a:endParaRPr lang="en-US" b="1" dirty="0"/>
          </a:p>
        </p:txBody>
      </p:sp>
      <p:pic>
        <p:nvPicPr>
          <p:cNvPr id="23554"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4637805"/>
            <a:ext cx="3505200" cy="520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Directed Edges and Directed Graphs</a:t>
            </a:r>
            <a:endParaRPr lang="en-US" dirty="0"/>
          </a:p>
        </p:txBody>
      </p:sp>
      <p:sp>
        <p:nvSpPr>
          <p:cNvPr id="3" name="Content Placeholder 2"/>
          <p:cNvSpPr>
            <a:spLocks noGrp="1"/>
          </p:cNvSpPr>
          <p:nvPr>
            <p:ph idx="1"/>
          </p:nvPr>
        </p:nvSpPr>
        <p:spPr/>
        <p:txBody>
          <a:bodyPr>
            <a:normAutofit lnSpcReduction="10000"/>
          </a:bodyPr>
          <a:lstStyle/>
          <a:p>
            <a:r>
              <a:rPr lang="en-US" dirty="0" smtClean="0"/>
              <a:t>Edges can have directions. A directed edge is sometimes called an </a:t>
            </a:r>
            <a:r>
              <a:rPr lang="en-US" dirty="0" smtClean="0">
                <a:solidFill>
                  <a:srgbClr val="FF0000"/>
                </a:solidFill>
              </a:rPr>
              <a:t>arc</a:t>
            </a:r>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r>
              <a:rPr lang="en-US" dirty="0" smtClean="0"/>
              <a:t>Edges are represented using their end-points e(v2,v1). In undirected graphs both representations are the same</a:t>
            </a:r>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7800" y="1981200"/>
            <a:ext cx="6324600" cy="272309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Neighborhood and Degree (In-degree, out-degree)</a:t>
            </a:r>
            <a:endParaRPr lang="en-US" dirty="0"/>
          </a:p>
        </p:txBody>
      </p:sp>
      <p:sp>
        <p:nvSpPr>
          <p:cNvPr id="3" name="Content Placeholder 2"/>
          <p:cNvSpPr>
            <a:spLocks noGrp="1"/>
          </p:cNvSpPr>
          <p:nvPr>
            <p:ph idx="1"/>
          </p:nvPr>
        </p:nvSpPr>
        <p:spPr>
          <a:xfrm>
            <a:off x="457200" y="1066800"/>
            <a:ext cx="8534400" cy="5318760"/>
          </a:xfrm>
        </p:spPr>
        <p:txBody>
          <a:bodyPr>
            <a:normAutofit/>
          </a:bodyPr>
          <a:lstStyle/>
          <a:p>
            <a:r>
              <a:rPr lang="en-US" dirty="0" smtClean="0"/>
              <a:t>For any node </a:t>
            </a:r>
            <a:r>
              <a:rPr lang="en-US" i="1" dirty="0" smtClean="0"/>
              <a:t>v</a:t>
            </a:r>
            <a:r>
              <a:rPr lang="en-US" dirty="0" smtClean="0"/>
              <a:t>, the set of nodes it is connected to via an edge is called its neighborhood and is represented as </a:t>
            </a:r>
            <a:r>
              <a:rPr lang="en-US" i="1" dirty="0" smtClean="0"/>
              <a:t>N(v)</a:t>
            </a:r>
            <a:endParaRPr lang="en-US" i="1" dirty="0" smtClean="0"/>
          </a:p>
          <a:p>
            <a:endParaRPr lang="en-US" dirty="0"/>
          </a:p>
          <a:p>
            <a:r>
              <a:rPr lang="en-US" dirty="0" smtClean="0"/>
              <a:t>The number of </a:t>
            </a:r>
            <a:r>
              <a:rPr lang="en-US" dirty="0"/>
              <a:t>edges connected to one node is the degree of that </a:t>
            </a:r>
            <a:r>
              <a:rPr lang="en-US" dirty="0" smtClean="0"/>
              <a:t>node (the size of its neighborhood)</a:t>
            </a:r>
            <a:endParaRPr lang="en-US" dirty="0" smtClean="0"/>
          </a:p>
          <a:p>
            <a:pPr lvl="1"/>
            <a:r>
              <a:rPr lang="en-US" dirty="0" smtClean="0"/>
              <a:t>Degree of </a:t>
            </a:r>
            <a:r>
              <a:rPr lang="en-US" dirty="0"/>
              <a:t>a node </a:t>
            </a:r>
            <a:r>
              <a:rPr lang="en-US" i="1" dirty="0" err="1"/>
              <a:t>i</a:t>
            </a:r>
            <a:r>
              <a:rPr lang="en-US" dirty="0"/>
              <a:t> is usually presented using notation </a:t>
            </a:r>
            <a:r>
              <a:rPr lang="en-US" i="1" dirty="0" smtClean="0"/>
              <a:t>d</a:t>
            </a:r>
            <a:r>
              <a:rPr lang="en-US" sz="1600" i="1" dirty="0" smtClean="0"/>
              <a:t>i</a:t>
            </a:r>
            <a:endParaRPr lang="en-US" sz="1600" i="1" dirty="0" smtClean="0"/>
          </a:p>
          <a:p>
            <a:pPr lvl="1"/>
            <a:r>
              <a:rPr lang="en-US" dirty="0"/>
              <a:t>In case of </a:t>
            </a:r>
            <a:r>
              <a:rPr lang="en-US" dirty="0" smtClean="0"/>
              <a:t>directed graphs</a:t>
            </a:r>
            <a:endParaRPr lang="en-US" dirty="0" smtClean="0"/>
          </a:p>
          <a:p>
            <a:pPr lvl="2"/>
            <a:r>
              <a:rPr lang="en-US" dirty="0" smtClean="0"/>
              <a:t>In-degrees is the number of edges </a:t>
            </a:r>
            <a:r>
              <a:rPr lang="en-US" dirty="0"/>
              <a:t>pointing </a:t>
            </a:r>
            <a:r>
              <a:rPr lang="en-US" dirty="0" smtClean="0"/>
              <a:t>towards a node</a:t>
            </a:r>
            <a:endParaRPr lang="en-US" dirty="0" smtClean="0"/>
          </a:p>
          <a:p>
            <a:pPr lvl="2"/>
            <a:endParaRPr lang="en-US" dirty="0" smtClean="0"/>
          </a:p>
          <a:p>
            <a:pPr lvl="2"/>
            <a:r>
              <a:rPr lang="en-US" dirty="0" smtClean="0"/>
              <a:t>Out-degree is the number of edges pointing away from </a:t>
            </a:r>
            <a:r>
              <a:rPr lang="en-US" dirty="0"/>
              <a:t>a </a:t>
            </a:r>
            <a:r>
              <a:rPr lang="en-US" dirty="0" smtClean="0"/>
              <a:t>node</a:t>
            </a:r>
            <a:endParaRPr lang="en-US" dirty="0" smtClean="0"/>
          </a:p>
        </p:txBody>
      </p:sp>
      <p:pic>
        <p:nvPicPr>
          <p:cNvPr id="24579"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663" y="5334000"/>
            <a:ext cx="566737" cy="48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990" y="4724400"/>
            <a:ext cx="442210" cy="51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Degree and Degree Distribution</a:t>
            </a:r>
            <a:endParaRPr lang="en-US" dirty="0"/>
          </a:p>
        </p:txBody>
      </p:sp>
      <p:sp>
        <p:nvSpPr>
          <p:cNvPr id="3" name="Content Placeholder 2"/>
          <p:cNvSpPr>
            <a:spLocks noGrp="1"/>
          </p:cNvSpPr>
          <p:nvPr>
            <p:ph idx="1"/>
          </p:nvPr>
        </p:nvSpPr>
        <p:spPr/>
        <p:txBody>
          <a:bodyPr/>
          <a:lstStyle/>
          <a:p>
            <a:r>
              <a:rPr lang="en-US" b="1" dirty="0"/>
              <a:t>Theorem 1. </a:t>
            </a:r>
            <a:r>
              <a:rPr lang="en-US" dirty="0"/>
              <a:t>The summation of degrees in an undirected graph is twice the </a:t>
            </a:r>
            <a:r>
              <a:rPr lang="en-US" dirty="0" smtClean="0"/>
              <a:t>number of edges</a:t>
            </a:r>
            <a:endParaRPr lang="en-US" dirty="0" smtClean="0"/>
          </a:p>
          <a:p>
            <a:endParaRPr lang="en-US" dirty="0" smtClean="0"/>
          </a:p>
          <a:p>
            <a:endParaRPr lang="en-US" b="1" dirty="0" smtClean="0"/>
          </a:p>
          <a:p>
            <a:r>
              <a:rPr lang="en-US" b="1" dirty="0" smtClean="0"/>
              <a:t>Lemma </a:t>
            </a:r>
            <a:r>
              <a:rPr lang="en-US" b="1" dirty="0"/>
              <a:t>1. </a:t>
            </a:r>
            <a:r>
              <a:rPr lang="en-US" dirty="0"/>
              <a:t>The number of </a:t>
            </a:r>
            <a:r>
              <a:rPr lang="en-US" dirty="0" smtClean="0"/>
              <a:t>nodes </a:t>
            </a:r>
            <a:r>
              <a:rPr lang="en-US" dirty="0"/>
              <a:t>with odd degree is </a:t>
            </a:r>
            <a:r>
              <a:rPr lang="en-US" dirty="0" smtClean="0"/>
              <a:t>even</a:t>
            </a:r>
            <a:endParaRPr lang="en-US" dirty="0" smtClean="0"/>
          </a:p>
          <a:p>
            <a:r>
              <a:rPr lang="en-US" b="1" dirty="0"/>
              <a:t>Lemma 2. </a:t>
            </a:r>
            <a:r>
              <a:rPr lang="en-US" dirty="0"/>
              <a:t>In any directed graph, the summation of in-degrees is equal to </a:t>
            </a:r>
            <a:r>
              <a:rPr lang="en-US" dirty="0" smtClean="0"/>
              <a:t>the summation </a:t>
            </a:r>
            <a:r>
              <a:rPr lang="en-US" dirty="0"/>
              <a:t>of out-degrees,</a:t>
            </a:r>
            <a:endParaRPr lang="en-US" dirty="0"/>
          </a:p>
        </p:txBody>
      </p:sp>
      <p:pic>
        <p:nvPicPr>
          <p:cNvPr id="25602"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1000" y="5434012"/>
            <a:ext cx="208363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2128462"/>
            <a:ext cx="1469237" cy="69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Degree Distribution</a:t>
            </a:r>
            <a:endParaRPr lang="en-US" dirty="0"/>
          </a:p>
        </p:txBody>
      </p:sp>
      <p:sp>
        <p:nvSpPr>
          <p:cNvPr id="3" name="Content Placeholder 2"/>
          <p:cNvSpPr>
            <a:spLocks noGrp="1"/>
          </p:cNvSpPr>
          <p:nvPr>
            <p:ph idx="1"/>
          </p:nvPr>
        </p:nvSpPr>
        <p:spPr>
          <a:xfrm>
            <a:off x="457200" y="1066800"/>
            <a:ext cx="8534400" cy="2362200"/>
          </a:xfrm>
        </p:spPr>
        <p:txBody>
          <a:bodyPr>
            <a:normAutofit fontScale="77500" lnSpcReduction="20000"/>
          </a:bodyPr>
          <a:lstStyle/>
          <a:p>
            <a:pPr marL="0" indent="0">
              <a:buNone/>
            </a:pPr>
            <a:r>
              <a:rPr lang="en-US" dirty="0"/>
              <a:t>When dealing with very large graphs, how </a:t>
            </a:r>
            <a:r>
              <a:rPr lang="en-US" dirty="0" smtClean="0"/>
              <a:t>nodes’ degrees </a:t>
            </a:r>
            <a:r>
              <a:rPr lang="en-US" dirty="0"/>
              <a:t>are distributed </a:t>
            </a:r>
            <a:r>
              <a:rPr lang="en-US" dirty="0" smtClean="0"/>
              <a:t>is an </a:t>
            </a:r>
            <a:r>
              <a:rPr lang="en-US" dirty="0"/>
              <a:t>important concept to </a:t>
            </a:r>
            <a:r>
              <a:rPr lang="en-US" dirty="0" smtClean="0"/>
              <a:t>analyze and is called </a:t>
            </a:r>
            <a:r>
              <a:rPr lang="en-US" b="1" i="1" dirty="0" smtClean="0"/>
              <a:t>Degree Distribution</a:t>
            </a:r>
            <a:endParaRPr lang="en-US" b="1" i="1" dirty="0" smtClean="0"/>
          </a:p>
          <a:p>
            <a:endParaRPr lang="en-US" dirty="0" smtClean="0"/>
          </a:p>
          <a:p>
            <a:endParaRPr lang="en-US" dirty="0"/>
          </a:p>
          <a:p>
            <a:r>
              <a:rPr lang="en-US" dirty="0" smtClean="0"/>
              <a:t>Where       is the number of nodes with degree d</a:t>
            </a:r>
            <a:endParaRPr lang="en-US" dirty="0" smtClean="0"/>
          </a:p>
          <a:p>
            <a:r>
              <a:rPr lang="en-US" dirty="0" smtClean="0"/>
              <a:t>Degree distribution can be computed from </a:t>
            </a:r>
            <a:r>
              <a:rPr lang="en-US" b="1" dirty="0" smtClean="0"/>
              <a:t>degree sequence:</a:t>
            </a:r>
            <a:endParaRPr lang="en-US" b="1" dirty="0" smtClean="0"/>
          </a:p>
        </p:txBody>
      </p:sp>
      <p:pic>
        <p:nvPicPr>
          <p:cNvPr id="26626"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0871" y="3362317"/>
            <a:ext cx="2853529" cy="38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2400" y="4056186"/>
            <a:ext cx="5791200" cy="2394502"/>
          </a:xfrm>
          <a:prstGeom prst="rect">
            <a:avLst/>
          </a:prstGeom>
        </p:spPr>
        <p:txBody>
          <a:bodyPr wrap="square">
            <a:spAutoFit/>
          </a:bodyPr>
          <a:lstStyle/>
          <a:p>
            <a:pPr lvl="0">
              <a:spcBef>
                <a:spcPct val="20000"/>
              </a:spcBef>
            </a:pPr>
            <a:r>
              <a:rPr lang="en-US" sz="3200" dirty="0">
                <a:solidFill>
                  <a:srgbClr val="0D0163"/>
                </a:solidFill>
              </a:rPr>
              <a:t>Degree distribution histogram</a:t>
            </a:r>
            <a:endParaRPr lang="en-US" sz="3200" dirty="0">
              <a:solidFill>
                <a:srgbClr val="0D0163"/>
              </a:solidFill>
            </a:endParaRPr>
          </a:p>
          <a:p>
            <a:pPr marL="285750" lvl="1" indent="-285750">
              <a:spcBef>
                <a:spcPct val="20000"/>
              </a:spcBef>
              <a:buFont typeface="Arial" panose="020B0604020202020204" pitchFamily="34" charset="0"/>
              <a:buChar char="–"/>
            </a:pPr>
            <a:r>
              <a:rPr lang="en-US" sz="2800" dirty="0" smtClean="0">
                <a:solidFill>
                  <a:srgbClr val="0D0163"/>
                </a:solidFill>
              </a:rPr>
              <a:t>The </a:t>
            </a:r>
            <a:r>
              <a:rPr lang="en-US" sz="2800" dirty="0">
                <a:solidFill>
                  <a:srgbClr val="0D0163"/>
                </a:solidFill>
              </a:rPr>
              <a:t>x-axis represents the degree and the y-axis represents the number of </a:t>
            </a:r>
            <a:r>
              <a:rPr lang="en-US" sz="2800" dirty="0" smtClean="0">
                <a:solidFill>
                  <a:srgbClr val="0D0163"/>
                </a:solidFill>
              </a:rPr>
              <a:t>nodes (frequency) </a:t>
            </a:r>
            <a:r>
              <a:rPr lang="en-US" sz="2800" dirty="0">
                <a:solidFill>
                  <a:srgbClr val="0D0163"/>
                </a:solidFill>
              </a:rPr>
              <a:t>having that degree</a:t>
            </a:r>
            <a:endParaRPr lang="en-US" sz="2800" dirty="0">
              <a:solidFill>
                <a:srgbClr val="0D0163"/>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8315830" y="1341391"/>
            <a:ext cx="457200" cy="486340"/>
          </a:xfrm>
          <a:prstGeom prst="rect">
            <a:avLst/>
          </a:prstGeom>
        </p:spPr>
      </p:pic>
      <p:pic>
        <p:nvPicPr>
          <p:cNvPr id="7" name="Picture 6"/>
          <p:cNvPicPr>
            <a:picLocks noChangeAspect="1"/>
          </p:cNvPicPr>
          <p:nvPr/>
        </p:nvPicPr>
        <p:blipFill>
          <a:blip r:embed="rId3"/>
          <a:stretch>
            <a:fillRect/>
          </a:stretch>
        </p:blipFill>
        <p:spPr>
          <a:xfrm>
            <a:off x="4067517" y="1557044"/>
            <a:ext cx="1023750" cy="834240"/>
          </a:xfrm>
          <a:prstGeom prst="rect">
            <a:avLst/>
          </a:prstGeom>
        </p:spPr>
      </p:pic>
      <p:pic>
        <p:nvPicPr>
          <p:cNvPr id="8" name="Picture 7"/>
          <p:cNvPicPr>
            <a:picLocks noChangeAspect="1"/>
          </p:cNvPicPr>
          <p:nvPr/>
        </p:nvPicPr>
        <p:blipFill>
          <a:blip r:embed="rId4"/>
          <a:stretch>
            <a:fillRect/>
          </a:stretch>
        </p:blipFill>
        <p:spPr>
          <a:xfrm>
            <a:off x="1691831" y="2277262"/>
            <a:ext cx="327600" cy="4329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2034" y="3676483"/>
            <a:ext cx="3050474" cy="253771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Evaluation</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257175" y="1005840"/>
            <a:ext cx="8752840" cy="5241290"/>
          </a:xfrm>
          <a:prstGeom prst="rect">
            <a:avLst/>
          </a:prstGeom>
          <a:solidFill>
            <a:srgbClr val="FFFFFF"/>
          </a:solidFill>
        </p:spPr>
        <p:txBody>
          <a:bodyPr lIns="0" tIns="0" rIns="0" bIns="0">
            <a:noAutofit/>
          </a:bodyPr>
          <a:p>
            <a:pPr indent="0">
              <a:lnSpc>
                <a:spcPct val="125000"/>
              </a:lnSpc>
              <a:spcAft>
                <a:spcPts val="210"/>
              </a:spcAft>
            </a:pPr>
            <a:r>
              <a:rPr lang="en-US" sz="2400">
                <a:latin typeface="Arial" panose="020B0604020202020204" pitchFamily="34" charset="0"/>
                <a:cs typeface="Arial" panose="020B0604020202020204" pitchFamily="34" charset="0"/>
              </a:rPr>
              <a:t>There will be </a:t>
            </a:r>
            <a:r>
              <a:rPr lang="en-US" sz="2400">
                <a:solidFill>
                  <a:srgbClr val="FF0000"/>
                </a:solidFill>
                <a:latin typeface="Arial" panose="020B0604020202020204" pitchFamily="34" charset="0"/>
                <a:cs typeface="Arial" panose="020B0604020202020204" pitchFamily="34" charset="0"/>
              </a:rPr>
              <a:t>no exam </a:t>
            </a:r>
            <a:r>
              <a:rPr lang="en-US" sz="2400">
                <a:latin typeface="Arial" panose="020B0604020202020204" pitchFamily="34" charset="0"/>
                <a:cs typeface="Arial" panose="020B0604020202020204" pitchFamily="34" charset="0"/>
              </a:rPr>
              <a:t>in this course. Grading is done entirely through reports on various tasks throughout the course.</a:t>
            </a:r>
            <a:endParaRPr lang="en-US" sz="2400">
              <a:latin typeface="Arial" panose="020B0604020202020204" pitchFamily="34" charset="0"/>
              <a:cs typeface="Arial" panose="020B0604020202020204" pitchFamily="34" charset="0"/>
            </a:endParaRPr>
          </a:p>
          <a:p>
            <a:pPr indent="0">
              <a:lnSpc>
                <a:spcPct val="125000"/>
              </a:lnSpc>
              <a:spcAft>
                <a:spcPts val="210"/>
              </a:spcAft>
            </a:pPr>
            <a:r>
              <a:rPr lang="en-US" sz="2400">
                <a:solidFill>
                  <a:srgbClr val="3333B2"/>
                </a:solidFill>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You are expected to hand in </a:t>
            </a:r>
            <a:r>
              <a:rPr lang="en-US" sz="2400">
                <a:solidFill>
                  <a:srgbClr val="FF0000"/>
                </a:solidFill>
                <a:latin typeface="Arial" panose="020B0604020202020204" pitchFamily="34" charset="0"/>
                <a:cs typeface="Arial" panose="020B0604020202020204" pitchFamily="34" charset="0"/>
              </a:rPr>
              <a:t>2 reports (proposals)</a:t>
            </a:r>
            <a:endParaRPr lang="en-US" sz="2400">
              <a:solidFill>
                <a:srgbClr val="FF0000"/>
              </a:solidFill>
              <a:latin typeface="Arial" panose="020B0604020202020204" pitchFamily="34" charset="0"/>
              <a:cs typeface="Arial" panose="020B0604020202020204" pitchFamily="34" charset="0"/>
            </a:endParaRPr>
          </a:p>
          <a:p>
            <a:pPr indent="0">
              <a:lnSpc>
                <a:spcPct val="125000"/>
              </a:lnSpc>
              <a:spcAft>
                <a:spcPts val="210"/>
              </a:spcAft>
            </a:pPr>
            <a:r>
              <a:rPr lang="en-US" sz="2400">
                <a:solidFill>
                  <a:srgbClr val="3333B2"/>
                </a:solidFill>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Count for </a:t>
            </a:r>
            <a:r>
              <a:rPr lang="zh-CN" sz="2400">
                <a:latin typeface="Arial" panose="020B0604020202020204" pitchFamily="34" charset="0"/>
                <a:ea typeface="Arial" panose="020B0604020202020204"/>
                <a:cs typeface="Arial" panose="020B0604020202020204" pitchFamily="34" charset="0"/>
              </a:rPr>
              <a:t>50% </a:t>
            </a:r>
            <a:r>
              <a:rPr lang="en-US" sz="2400">
                <a:latin typeface="Arial" panose="020B0604020202020204" pitchFamily="34" charset="0"/>
                <a:cs typeface="Arial" panose="020B0604020202020204" pitchFamily="34" charset="0"/>
              </a:rPr>
              <a:t>of the final grade</a:t>
            </a:r>
            <a:endParaRPr lang="en-US" sz="2400">
              <a:latin typeface="Arial" panose="020B0604020202020204" pitchFamily="34" charset="0"/>
              <a:cs typeface="Arial" panose="020B0604020202020204" pitchFamily="34" charset="0"/>
            </a:endParaRPr>
          </a:p>
          <a:p>
            <a:pPr indent="0">
              <a:lnSpc>
                <a:spcPct val="125000"/>
              </a:lnSpc>
              <a:spcAft>
                <a:spcPts val="210"/>
              </a:spcAft>
            </a:pPr>
            <a:r>
              <a:rPr lang="en-US" sz="2400">
                <a:solidFill>
                  <a:srgbClr val="3333B2"/>
                </a:solidFill>
                <a:latin typeface="Arial" panose="020B0604020202020204" pitchFamily="34" charset="0"/>
                <a:cs typeface="Arial" panose="020B0604020202020204" pitchFamily="34" charset="0"/>
              </a:rPr>
              <a:t>► Two representations about your projects</a:t>
            </a:r>
            <a:endParaRPr lang="en-US" sz="2400">
              <a:solidFill>
                <a:srgbClr val="3333B2"/>
              </a:solidFill>
              <a:latin typeface="Arial" panose="020B0604020202020204" pitchFamily="34" charset="0"/>
              <a:cs typeface="Arial" panose="020B0604020202020204" pitchFamily="34" charset="0"/>
            </a:endParaRPr>
          </a:p>
          <a:p>
            <a:pPr indent="0">
              <a:lnSpc>
                <a:spcPct val="125000"/>
              </a:lnSpc>
              <a:spcAft>
                <a:spcPts val="210"/>
              </a:spcAft>
            </a:pPr>
            <a:r>
              <a:rPr lang="en-US" sz="2400">
                <a:solidFill>
                  <a:srgbClr val="3333B2"/>
                </a:solidFill>
                <a:latin typeface="Arial" panose="020B0604020202020204" pitchFamily="34" charset="0"/>
                <a:cs typeface="Arial" panose="020B0604020202020204" pitchFamily="34" charset="0"/>
                <a:sym typeface="+mn-ea"/>
              </a:rPr>
              <a:t>► </a:t>
            </a:r>
            <a:r>
              <a:rPr lang="en-US" sz="2400">
                <a:latin typeface="Arial" panose="020B0604020202020204" pitchFamily="34" charset="0"/>
                <a:cs typeface="Arial" panose="020B0604020202020204" pitchFamily="34" charset="0"/>
                <a:sym typeface="+mn-ea"/>
              </a:rPr>
              <a:t>Count for </a:t>
            </a:r>
            <a:r>
              <a:rPr lang="zh-CN" sz="2400">
                <a:latin typeface="Arial" panose="020B0604020202020204" pitchFamily="34" charset="0"/>
                <a:ea typeface="Arial" panose="020B0604020202020204"/>
                <a:cs typeface="Arial" panose="020B0604020202020204" pitchFamily="34" charset="0"/>
                <a:sym typeface="+mn-ea"/>
              </a:rPr>
              <a:t>50% </a:t>
            </a:r>
            <a:r>
              <a:rPr lang="en-US" sz="2400">
                <a:latin typeface="Arial" panose="020B0604020202020204" pitchFamily="34" charset="0"/>
                <a:cs typeface="Arial" panose="020B0604020202020204" pitchFamily="34" charset="0"/>
                <a:sym typeface="+mn-ea"/>
              </a:rPr>
              <a:t>of the final grade</a:t>
            </a:r>
            <a:endParaRPr lang="en-US" sz="2400">
              <a:latin typeface="Arial" panose="020B0604020202020204" pitchFamily="34" charset="0"/>
              <a:cs typeface="Arial" panose="020B0604020202020204" pitchFamily="34" charset="0"/>
            </a:endParaRPr>
          </a:p>
          <a:p>
            <a:pPr marL="0" lvl="1" indent="0">
              <a:lnSpc>
                <a:spcPct val="165000"/>
              </a:lnSpc>
              <a:spcAft>
                <a:spcPts val="210"/>
              </a:spcAft>
            </a:pPr>
            <a:endParaRPr lang="en-US" sz="240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err="1" smtClean="0"/>
              <a:t>Subgraph</a:t>
            </a:r>
            <a:endParaRPr lang="en-US" dirty="0"/>
          </a:p>
        </p:txBody>
      </p:sp>
      <p:sp>
        <p:nvSpPr>
          <p:cNvPr id="3" name="Content Placeholder 2"/>
          <p:cNvSpPr>
            <a:spLocks noGrp="1"/>
          </p:cNvSpPr>
          <p:nvPr>
            <p:ph idx="1"/>
          </p:nvPr>
        </p:nvSpPr>
        <p:spPr/>
        <p:txBody>
          <a:bodyPr/>
          <a:lstStyle/>
          <a:p>
            <a:r>
              <a:rPr lang="en-US" dirty="0"/>
              <a:t>Graph G can be represented as a pair G(V; E), where V is the node set and E is the edge </a:t>
            </a:r>
            <a:r>
              <a:rPr lang="en-US" dirty="0" smtClean="0"/>
              <a:t>set</a:t>
            </a:r>
            <a:endParaRPr lang="en-US" dirty="0" smtClean="0"/>
          </a:p>
          <a:p>
            <a:endParaRPr lang="en-US" dirty="0" smtClean="0"/>
          </a:p>
          <a:p>
            <a:r>
              <a:rPr lang="en-US" dirty="0" smtClean="0"/>
              <a:t>G’(V’,E’) is a </a:t>
            </a:r>
            <a:r>
              <a:rPr lang="en-US" dirty="0" err="1" smtClean="0"/>
              <a:t>subgraph</a:t>
            </a:r>
            <a:r>
              <a:rPr lang="en-US" dirty="0" smtClean="0"/>
              <a:t> of G(V,E)</a:t>
            </a:r>
            <a:endParaRPr lang="en-US" dirty="0"/>
          </a:p>
        </p:txBody>
      </p:sp>
      <p:pic>
        <p:nvPicPr>
          <p:cNvPr id="5" name="Picture 4"/>
          <p:cNvPicPr>
            <a:picLocks noChangeAspect="1"/>
          </p:cNvPicPr>
          <p:nvPr/>
        </p:nvPicPr>
        <p:blipFill>
          <a:blip r:embed="rId1">
            <a:clrChange>
              <a:clrFrom>
                <a:srgbClr val="FFFFFF"/>
              </a:clrFrom>
              <a:clrTo>
                <a:srgbClr val="FFFFFF">
                  <a:alpha val="0"/>
                </a:srgbClr>
              </a:clrTo>
            </a:clrChange>
          </a:blip>
          <a:stretch>
            <a:fillRect/>
          </a:stretch>
        </p:blipFill>
        <p:spPr>
          <a:xfrm>
            <a:off x="1609725" y="2667000"/>
            <a:ext cx="5705475" cy="2303593"/>
          </a:xfrm>
          <a:prstGeom prst="rect">
            <a:avLst/>
          </a:prstGeom>
        </p:spPr>
      </p:pic>
      <p:grpSp>
        <p:nvGrpSpPr>
          <p:cNvPr id="6" name="Group 5"/>
          <p:cNvGrpSpPr/>
          <p:nvPr/>
        </p:nvGrpSpPr>
        <p:grpSpPr>
          <a:xfrm>
            <a:off x="228600" y="4588760"/>
            <a:ext cx="4286250" cy="1659640"/>
            <a:chOff x="1066800" y="3484321"/>
            <a:chExt cx="4286250" cy="1659640"/>
          </a:xfrm>
        </p:grpSpPr>
        <p:sp>
          <p:nvSpPr>
            <p:cNvPr id="7" name="Oval 45"/>
            <p:cNvSpPr>
              <a:spLocks noChangeArrowheads="1"/>
            </p:cNvSpPr>
            <p:nvPr/>
          </p:nvSpPr>
          <p:spPr bwMode="auto">
            <a:xfrm>
              <a:off x="5029200" y="4152527"/>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1</a:t>
              </a:r>
              <a:endParaRPr lang="en-US" dirty="0" smtClean="0"/>
            </a:p>
          </p:txBody>
        </p:sp>
        <p:sp>
          <p:nvSpPr>
            <p:cNvPr id="8" name="Oval 45"/>
            <p:cNvSpPr>
              <a:spLocks noChangeArrowheads="1"/>
            </p:cNvSpPr>
            <p:nvPr/>
          </p:nvSpPr>
          <p:spPr bwMode="auto">
            <a:xfrm>
              <a:off x="4381500" y="4812033"/>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2</a:t>
              </a:r>
              <a:endParaRPr lang="en-US" dirty="0" smtClean="0"/>
            </a:p>
          </p:txBody>
        </p:sp>
        <p:sp>
          <p:nvSpPr>
            <p:cNvPr id="9" name="Oval 45"/>
            <p:cNvSpPr>
              <a:spLocks noChangeArrowheads="1"/>
            </p:cNvSpPr>
            <p:nvPr/>
          </p:nvSpPr>
          <p:spPr bwMode="auto">
            <a:xfrm>
              <a:off x="2438400" y="4812033"/>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3</a:t>
              </a:r>
              <a:endParaRPr lang="en-US" dirty="0" smtClean="0"/>
            </a:p>
          </p:txBody>
        </p:sp>
        <p:sp>
          <p:nvSpPr>
            <p:cNvPr id="10" name="Oval 45"/>
            <p:cNvSpPr>
              <a:spLocks noChangeArrowheads="1"/>
            </p:cNvSpPr>
            <p:nvPr/>
          </p:nvSpPr>
          <p:spPr bwMode="auto">
            <a:xfrm>
              <a:off x="4381500" y="3484321"/>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5</a:t>
              </a:r>
              <a:endParaRPr lang="en-US" dirty="0" smtClean="0"/>
            </a:p>
          </p:txBody>
        </p:sp>
        <p:sp>
          <p:nvSpPr>
            <p:cNvPr id="11" name="Oval 45"/>
            <p:cNvSpPr>
              <a:spLocks noChangeArrowheads="1"/>
            </p:cNvSpPr>
            <p:nvPr/>
          </p:nvSpPr>
          <p:spPr bwMode="auto">
            <a:xfrm>
              <a:off x="2438400" y="3484321"/>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4</a:t>
              </a:r>
              <a:endParaRPr lang="en-US" dirty="0"/>
            </a:p>
          </p:txBody>
        </p:sp>
        <p:sp>
          <p:nvSpPr>
            <p:cNvPr id="12" name="Oval 45"/>
            <p:cNvSpPr>
              <a:spLocks noChangeArrowheads="1"/>
            </p:cNvSpPr>
            <p:nvPr/>
          </p:nvSpPr>
          <p:spPr bwMode="auto">
            <a:xfrm>
              <a:off x="1066800" y="3505200"/>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6</a:t>
              </a:r>
              <a:endParaRPr lang="en-US" dirty="0" smtClean="0"/>
            </a:p>
          </p:txBody>
        </p:sp>
        <p:cxnSp>
          <p:nvCxnSpPr>
            <p:cNvPr id="13" name="Straight Connector 12"/>
            <p:cNvCxnSpPr>
              <a:stCxn id="7" idx="3"/>
              <a:endCxn id="8" idx="7"/>
            </p:cNvCxnSpPr>
            <p:nvPr/>
          </p:nvCxnSpPr>
          <p:spPr>
            <a:xfrm rot="5400000">
              <a:off x="4654877" y="4438892"/>
              <a:ext cx="424796" cy="418703"/>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4" name="Straight Connector 13"/>
            <p:cNvCxnSpPr>
              <a:stCxn id="10" idx="2"/>
              <a:endCxn id="11" idx="6"/>
            </p:cNvCxnSpPr>
            <p:nvPr/>
          </p:nvCxnSpPr>
          <p:spPr>
            <a:xfrm rot="10800000">
              <a:off x="2762250" y="3650285"/>
              <a:ext cx="1619250"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5" name="Straight Connector 14"/>
            <p:cNvCxnSpPr>
              <a:stCxn id="8" idx="2"/>
              <a:endCxn id="9" idx="6"/>
            </p:cNvCxnSpPr>
            <p:nvPr/>
          </p:nvCxnSpPr>
          <p:spPr>
            <a:xfrm rot="10800000">
              <a:off x="2762250" y="4977996"/>
              <a:ext cx="1619250"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6" name="Straight Connector 15"/>
            <p:cNvCxnSpPr>
              <a:stCxn id="10" idx="4"/>
              <a:endCxn id="8" idx="0"/>
            </p:cNvCxnSpPr>
            <p:nvPr/>
          </p:nvCxnSpPr>
          <p:spPr>
            <a:xfrm rot="5400000">
              <a:off x="4045533" y="4314141"/>
              <a:ext cx="995783"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7" name="Straight Connector 16"/>
            <p:cNvCxnSpPr>
              <a:stCxn id="7" idx="1"/>
              <a:endCxn id="10" idx="5"/>
            </p:cNvCxnSpPr>
            <p:nvPr/>
          </p:nvCxnSpPr>
          <p:spPr>
            <a:xfrm rot="16200000" flipV="1">
              <a:off x="4650527" y="3775037"/>
              <a:ext cx="433497" cy="418703"/>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8" name="Straight Connector 17"/>
            <p:cNvCxnSpPr>
              <a:stCxn id="11" idx="4"/>
              <a:endCxn id="9" idx="0"/>
            </p:cNvCxnSpPr>
            <p:nvPr/>
          </p:nvCxnSpPr>
          <p:spPr>
            <a:xfrm rot="5400000">
              <a:off x="2102433" y="4314141"/>
              <a:ext cx="995783"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9" name="Straight Connector 18"/>
            <p:cNvCxnSpPr>
              <a:stCxn id="11" idx="2"/>
              <a:endCxn id="12" idx="6"/>
            </p:cNvCxnSpPr>
            <p:nvPr/>
          </p:nvCxnSpPr>
          <p:spPr>
            <a:xfrm rot="10800000" flipV="1">
              <a:off x="1390650" y="3650284"/>
              <a:ext cx="1047750" cy="20879"/>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20" name="Straight Connector 19"/>
            <p:cNvCxnSpPr>
              <a:stCxn id="10" idx="3"/>
              <a:endCxn id="9" idx="7"/>
            </p:cNvCxnSpPr>
            <p:nvPr/>
          </p:nvCxnSpPr>
          <p:spPr>
            <a:xfrm rot="5400000">
              <a:off x="3025374" y="3457089"/>
              <a:ext cx="1093002" cy="1714103"/>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grpSp>
      <p:grpSp>
        <p:nvGrpSpPr>
          <p:cNvPr id="21" name="Group 20"/>
          <p:cNvGrpSpPr/>
          <p:nvPr/>
        </p:nvGrpSpPr>
        <p:grpSpPr>
          <a:xfrm>
            <a:off x="6305550" y="4512560"/>
            <a:ext cx="2305050" cy="1659640"/>
            <a:chOff x="6381750" y="3505200"/>
            <a:chExt cx="2305050" cy="1659640"/>
          </a:xfrm>
        </p:grpSpPr>
        <p:sp>
          <p:nvSpPr>
            <p:cNvPr id="22" name="Oval 45"/>
            <p:cNvSpPr>
              <a:spLocks noChangeArrowheads="1"/>
            </p:cNvSpPr>
            <p:nvPr/>
          </p:nvSpPr>
          <p:spPr bwMode="auto">
            <a:xfrm>
              <a:off x="8362950" y="4173406"/>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1</a:t>
              </a:r>
              <a:endParaRPr lang="en-US" dirty="0" smtClean="0"/>
            </a:p>
          </p:txBody>
        </p:sp>
        <p:sp>
          <p:nvSpPr>
            <p:cNvPr id="23" name="Oval 45"/>
            <p:cNvSpPr>
              <a:spLocks noChangeArrowheads="1"/>
            </p:cNvSpPr>
            <p:nvPr/>
          </p:nvSpPr>
          <p:spPr bwMode="auto">
            <a:xfrm>
              <a:off x="7715250" y="4832912"/>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2</a:t>
              </a:r>
              <a:endParaRPr lang="en-US" dirty="0" smtClean="0"/>
            </a:p>
          </p:txBody>
        </p:sp>
        <p:sp>
          <p:nvSpPr>
            <p:cNvPr id="24" name="Oval 45"/>
            <p:cNvSpPr>
              <a:spLocks noChangeArrowheads="1"/>
            </p:cNvSpPr>
            <p:nvPr/>
          </p:nvSpPr>
          <p:spPr bwMode="auto">
            <a:xfrm>
              <a:off x="6381750" y="4240072"/>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3</a:t>
              </a:r>
              <a:endParaRPr lang="en-US" dirty="0" smtClean="0"/>
            </a:p>
          </p:txBody>
        </p:sp>
        <p:sp>
          <p:nvSpPr>
            <p:cNvPr id="25" name="Oval 45"/>
            <p:cNvSpPr>
              <a:spLocks noChangeArrowheads="1"/>
            </p:cNvSpPr>
            <p:nvPr/>
          </p:nvSpPr>
          <p:spPr bwMode="auto">
            <a:xfrm>
              <a:off x="7715250" y="3505200"/>
              <a:ext cx="323850" cy="331928"/>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5</a:t>
              </a:r>
              <a:endParaRPr lang="en-US" dirty="0" smtClean="0"/>
            </a:p>
          </p:txBody>
        </p:sp>
        <p:cxnSp>
          <p:nvCxnSpPr>
            <p:cNvPr id="26" name="Straight Connector 25"/>
            <p:cNvCxnSpPr>
              <a:stCxn id="22" idx="3"/>
              <a:endCxn id="23" idx="7"/>
            </p:cNvCxnSpPr>
            <p:nvPr/>
          </p:nvCxnSpPr>
          <p:spPr>
            <a:xfrm rot="5400000">
              <a:off x="7988627" y="4459771"/>
              <a:ext cx="424796" cy="418703"/>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27" name="Straight Connector 26"/>
            <p:cNvCxnSpPr>
              <a:stCxn id="23" idx="2"/>
              <a:endCxn id="24" idx="5"/>
            </p:cNvCxnSpPr>
            <p:nvPr/>
          </p:nvCxnSpPr>
          <p:spPr>
            <a:xfrm rot="10800000">
              <a:off x="6658174" y="4523390"/>
              <a:ext cx="1057077" cy="475486"/>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28" name="Straight Connector 27"/>
            <p:cNvCxnSpPr>
              <a:stCxn id="25" idx="4"/>
              <a:endCxn id="23" idx="0"/>
            </p:cNvCxnSpPr>
            <p:nvPr/>
          </p:nvCxnSpPr>
          <p:spPr>
            <a:xfrm rot="5400000">
              <a:off x="7379283" y="4335020"/>
              <a:ext cx="995783"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29" name="Straight Connector 28"/>
            <p:cNvCxnSpPr>
              <a:stCxn id="22" idx="1"/>
              <a:endCxn id="25" idx="5"/>
            </p:cNvCxnSpPr>
            <p:nvPr/>
          </p:nvCxnSpPr>
          <p:spPr>
            <a:xfrm rot="16200000" flipV="1">
              <a:off x="7984277" y="3795916"/>
              <a:ext cx="433497" cy="418703"/>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30" name="Straight Connector 29"/>
            <p:cNvCxnSpPr>
              <a:stCxn id="25" idx="3"/>
              <a:endCxn id="24" idx="7"/>
            </p:cNvCxnSpPr>
            <p:nvPr/>
          </p:nvCxnSpPr>
          <p:spPr>
            <a:xfrm rot="5400000">
              <a:off x="6960343" y="3486348"/>
              <a:ext cx="500164" cy="1104504"/>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grpSp>
      <p:sp>
        <p:nvSpPr>
          <p:cNvPr id="31" name="Right Arrow 30"/>
          <p:cNvSpPr/>
          <p:nvPr/>
        </p:nvSpPr>
        <p:spPr>
          <a:xfrm>
            <a:off x="5105400" y="4724400"/>
            <a:ext cx="533400" cy="144780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par>
                                <p:cTn id="8" presetID="4"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r>
              <a:rPr lang="en-US" dirty="0" smtClean="0"/>
              <a:t>Adjacency Matrix</a:t>
            </a:r>
            <a:endParaRPr lang="en-US" dirty="0" smtClean="0"/>
          </a:p>
          <a:p>
            <a:r>
              <a:rPr lang="en-US" dirty="0" smtClean="0"/>
              <a:t>Adjacency List</a:t>
            </a:r>
            <a:endParaRPr lang="en-US" dirty="0" smtClean="0"/>
          </a:p>
          <a:p>
            <a:r>
              <a:rPr lang="en-US" dirty="0" smtClean="0"/>
              <a:t>Edge List</a:t>
            </a:r>
            <a:endParaRPr lang="en-US" dirty="0"/>
          </a:p>
        </p:txBody>
      </p:sp>
      <p:sp>
        <p:nvSpPr>
          <p:cNvPr id="3" name="Title 2"/>
          <p:cNvSpPr>
            <a:spLocks noGrp="1"/>
          </p:cNvSpPr>
          <p:nvPr>
            <p:ph type="title"/>
          </p:nvPr>
        </p:nvSpPr>
        <p:spPr/>
        <p:txBody>
          <a:bodyPr/>
          <a:lstStyle/>
          <a:p>
            <a:r>
              <a:rPr lang="en-US" dirty="0" smtClean="0">
                <a:solidFill>
                  <a:schemeClr val="tx1"/>
                </a:solidFill>
              </a:rPr>
              <a:t>Graph Representation</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Graph Representation</a:t>
            </a:r>
            <a:endParaRPr lang="en-US" dirty="0"/>
          </a:p>
        </p:txBody>
      </p:sp>
      <p:sp>
        <p:nvSpPr>
          <p:cNvPr id="3" name="Content Placeholder 2"/>
          <p:cNvSpPr>
            <a:spLocks noGrp="1"/>
          </p:cNvSpPr>
          <p:nvPr>
            <p:ph idx="1"/>
          </p:nvPr>
        </p:nvSpPr>
        <p:spPr>
          <a:xfrm>
            <a:off x="152400" y="1066800"/>
            <a:ext cx="8229600" cy="5318760"/>
          </a:xfrm>
        </p:spPr>
        <p:txBody>
          <a:bodyPr>
            <a:normAutofit/>
          </a:bodyPr>
          <a:lstStyle/>
          <a:p>
            <a:r>
              <a:rPr lang="en-US" dirty="0" smtClean="0"/>
              <a:t>Graph representation is straightforward</a:t>
            </a:r>
            <a:br>
              <a:rPr lang="en-US" dirty="0" smtClean="0"/>
            </a:br>
            <a:r>
              <a:rPr lang="en-US" dirty="0" smtClean="0"/>
              <a:t>and intuitive, but it cannot be </a:t>
            </a:r>
            <a:br>
              <a:rPr lang="en-US" dirty="0" smtClean="0"/>
            </a:br>
            <a:r>
              <a:rPr lang="en-US" dirty="0" smtClean="0"/>
              <a:t>effectively manipulated using </a:t>
            </a:r>
            <a:br>
              <a:rPr lang="en-US" dirty="0" smtClean="0"/>
            </a:br>
            <a:r>
              <a:rPr lang="en-US" dirty="0" smtClean="0"/>
              <a:t>mathematical and computational tools</a:t>
            </a:r>
            <a:endParaRPr lang="en-US" dirty="0" smtClean="0"/>
          </a:p>
          <a:p>
            <a:pPr lvl="1"/>
            <a:endParaRPr lang="en-US" dirty="0"/>
          </a:p>
          <a:p>
            <a:r>
              <a:rPr lang="en-US" dirty="0" smtClean="0"/>
              <a:t>We </a:t>
            </a:r>
            <a:r>
              <a:rPr lang="en-US" dirty="0"/>
              <a:t>are seeking representations that can store these two sets in </a:t>
            </a:r>
            <a:r>
              <a:rPr lang="en-US" dirty="0" smtClean="0"/>
              <a:t>a way such that </a:t>
            </a:r>
            <a:endParaRPr lang="en-US" dirty="0" smtClean="0"/>
          </a:p>
          <a:p>
            <a:pPr lvl="1"/>
            <a:r>
              <a:rPr lang="en-US" dirty="0" smtClean="0"/>
              <a:t>Does not lose information</a:t>
            </a:r>
            <a:endParaRPr lang="en-US" dirty="0" smtClean="0"/>
          </a:p>
          <a:p>
            <a:pPr lvl="1"/>
            <a:r>
              <a:rPr lang="en-US" dirty="0" smtClean="0"/>
              <a:t>Can be manipulated easily by computers</a:t>
            </a:r>
            <a:endParaRPr lang="en-US" dirty="0" smtClean="0"/>
          </a:p>
          <a:p>
            <a:pPr lvl="1"/>
            <a:r>
              <a:rPr lang="en-US" dirty="0" smtClean="0"/>
              <a:t>Can have mathematical methods applied easily</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2060"/>
          </a:solidFill>
        </p:spPr>
        <p:txBody>
          <a:bodyPr/>
          <a:lstStyle/>
          <a:p>
            <a:r>
              <a:rPr lang="en-US" dirty="0"/>
              <a:t>Adjacency Matrix</a:t>
            </a:r>
            <a:endParaRPr lang="en-US" dirty="0"/>
          </a:p>
        </p:txBody>
      </p:sp>
      <p:graphicFrame>
        <p:nvGraphicFramePr>
          <p:cNvPr id="21" name="Object 2"/>
          <p:cNvGraphicFramePr>
            <a:graphicFrameLocks noChangeAspect="1"/>
          </p:cNvGraphicFramePr>
          <p:nvPr/>
        </p:nvGraphicFramePr>
        <p:xfrm>
          <a:off x="1219200" y="1219200"/>
          <a:ext cx="1293812" cy="990600"/>
        </p:xfrm>
        <a:graphic>
          <a:graphicData uri="http://schemas.openxmlformats.org/presentationml/2006/ole">
            <mc:AlternateContent xmlns:mc="http://schemas.openxmlformats.org/markup-compatibility/2006">
              <mc:Choice xmlns:v="urn:schemas-microsoft-com:vml" Requires="v">
                <p:oleObj spid="_x0000_s1242" name="Equation" r:id="rId1" imgW="596900" imgH="457200" progId="Equation.3">
                  <p:embed/>
                </p:oleObj>
              </mc:Choice>
              <mc:Fallback>
                <p:oleObj name="Equation" r:id="rId1" imgW="596900" imgH="457200" progId="Equation.3">
                  <p:embed/>
                  <p:pic>
                    <p:nvPicPr>
                      <p:cNvPr id="0" name="图片 1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129381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2207598" y="1773198"/>
            <a:ext cx="1352871" cy="369332"/>
          </a:xfrm>
          <a:prstGeom prst="rect">
            <a:avLst/>
          </a:prstGeom>
        </p:spPr>
        <p:txBody>
          <a:bodyPr wrap="none">
            <a:spAutoFit/>
          </a:bodyPr>
          <a:lstStyle/>
          <a:p>
            <a:r>
              <a:rPr lang="en-US" dirty="0" smtClean="0"/>
              <a:t>0, otherwise</a:t>
            </a:r>
            <a:endParaRPr lang="en-US" dirty="0"/>
          </a:p>
        </p:txBody>
      </p:sp>
      <p:sp>
        <p:nvSpPr>
          <p:cNvPr id="11" name="Rectangle 10"/>
          <p:cNvSpPr/>
          <p:nvPr/>
        </p:nvSpPr>
        <p:spPr>
          <a:xfrm>
            <a:off x="2207598" y="1295400"/>
            <a:ext cx="4745210" cy="369332"/>
          </a:xfrm>
          <a:prstGeom prst="rect">
            <a:avLst/>
          </a:prstGeom>
        </p:spPr>
        <p:txBody>
          <a:bodyPr wrap="none">
            <a:spAutoFit/>
          </a:bodyPr>
          <a:lstStyle/>
          <a:p>
            <a:r>
              <a:rPr lang="en-US" dirty="0" smtClean="0"/>
              <a:t>1, if there is an edge between nodes </a:t>
            </a:r>
            <a:r>
              <a:rPr lang="en-US" i="1" dirty="0" smtClean="0"/>
              <a:t>vi</a:t>
            </a:r>
            <a:r>
              <a:rPr lang="en-US" dirty="0" smtClean="0"/>
              <a:t> and </a:t>
            </a:r>
            <a:r>
              <a:rPr lang="en-US" i="1" dirty="0" smtClean="0"/>
              <a:t>vj</a:t>
            </a:r>
            <a:r>
              <a:rPr lang="en-US" dirty="0" smtClean="0"/>
              <a:t> </a:t>
            </a:r>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192369" y="2362200"/>
            <a:ext cx="2950453" cy="2057400"/>
          </a:xfrm>
          <a:prstGeom prst="rect">
            <a:avLst/>
          </a:prstGeom>
        </p:spPr>
      </p:pic>
      <p:pic>
        <p:nvPicPr>
          <p:cNvPr id="2" name="Picture 1"/>
          <p:cNvPicPr>
            <a:picLocks noChangeAspect="1"/>
          </p:cNvPicPr>
          <p:nvPr/>
        </p:nvPicPr>
        <p:blipFill>
          <a:blip r:embed="rId4"/>
          <a:stretch>
            <a:fillRect/>
          </a:stretch>
        </p:blipFill>
        <p:spPr>
          <a:xfrm>
            <a:off x="5029200" y="1600200"/>
            <a:ext cx="3294189" cy="2945916"/>
          </a:xfrm>
          <a:prstGeom prst="rect">
            <a:avLst/>
          </a:prstGeom>
        </p:spPr>
      </p:pic>
      <p:sp>
        <p:nvSpPr>
          <p:cNvPr id="3" name="TextBox 2"/>
          <p:cNvSpPr txBox="1"/>
          <p:nvPr/>
        </p:nvSpPr>
        <p:spPr>
          <a:xfrm>
            <a:off x="1175878" y="5238375"/>
            <a:ext cx="6792244" cy="1077218"/>
          </a:xfrm>
          <a:prstGeom prst="rect">
            <a:avLst/>
          </a:prstGeom>
          <a:solidFill>
            <a:srgbClr val="002060"/>
          </a:solidFill>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3200" b="1" i="0" u="none" strike="noStrike" kern="1200" normalizeH="0" noProof="0" dirty="0" smtClean="0">
                <a:solidFill>
                  <a:schemeClr val="bg1"/>
                </a:solidFill>
                <a:uLnTx/>
                <a:uFillTx/>
              </a:rPr>
              <a:t>Social media networks have </a:t>
            </a:r>
            <a:endParaRPr kumimoji="0" lang="en-US" sz="3200" b="1" i="0" u="none" strike="noStrike" kern="1200" normalizeH="0" noProof="0" dirty="0" smtClean="0">
              <a:solidFill>
                <a:schemeClr val="bg1"/>
              </a:solidFill>
              <a:uLnTx/>
              <a:uFillTx/>
            </a:endParaRPr>
          </a:p>
          <a:p>
            <a:pPr algn="ctr">
              <a:spcBef>
                <a:spcPct val="0"/>
              </a:spcBef>
            </a:pPr>
            <a:r>
              <a:rPr lang="en-US" sz="3200" b="1" dirty="0">
                <a:solidFill>
                  <a:schemeClr val="bg1"/>
                </a:solidFill>
              </a:rPr>
              <a:t>v</a:t>
            </a:r>
            <a:r>
              <a:rPr lang="en-US" sz="3200" b="1" dirty="0" smtClean="0">
                <a:solidFill>
                  <a:schemeClr val="bg1"/>
                </a:solidFill>
              </a:rPr>
              <a:t>ery </a:t>
            </a:r>
            <a:r>
              <a:rPr kumimoji="0" lang="en-US" sz="3200" b="1" i="0" u="none" strike="noStrike" kern="1200" normalizeH="0" noProof="0" dirty="0" smtClean="0">
                <a:solidFill>
                  <a:srgbClr val="FF0000"/>
                </a:solidFill>
                <a:uLnTx/>
                <a:uFillTx/>
              </a:rPr>
              <a:t>sparse</a:t>
            </a:r>
            <a:r>
              <a:rPr kumimoji="0" lang="en-US" sz="3200" b="1" i="0" u="none" strike="noStrike" kern="1200" normalizeH="0" noProof="0" dirty="0" smtClean="0">
                <a:solidFill>
                  <a:schemeClr val="bg1"/>
                </a:solidFill>
                <a:uLnTx/>
                <a:uFillTx/>
              </a:rPr>
              <a:t> </a:t>
            </a:r>
            <a:r>
              <a:rPr lang="en-US" sz="3200" b="1" dirty="0" smtClean="0">
                <a:solidFill>
                  <a:schemeClr val="bg1"/>
                </a:solidFill>
              </a:rPr>
              <a:t>Adjacency matrices</a:t>
            </a:r>
            <a:endParaRPr kumimoji="0" lang="en-US" sz="3200" b="1" i="0" u="none" strike="noStrike" kern="1200" normalizeH="0" noProof="0" dirty="0" smtClean="0">
              <a:solidFill>
                <a:schemeClr val="bg1"/>
              </a:solidFill>
              <a:uLnTx/>
              <a:uFillTx/>
            </a:endParaRPr>
          </a:p>
        </p:txBody>
      </p:sp>
      <p:sp>
        <p:nvSpPr>
          <p:cNvPr id="12" name="Content Placeholder 2"/>
          <p:cNvSpPr>
            <a:spLocks noGrp="1"/>
          </p:cNvSpPr>
          <p:nvPr>
            <p:ph idx="1"/>
          </p:nvPr>
        </p:nvSpPr>
        <p:spPr>
          <a:xfrm>
            <a:off x="1175878" y="4650002"/>
            <a:ext cx="8229600" cy="5318760"/>
          </a:xfrm>
        </p:spPr>
        <p:txBody>
          <a:bodyPr>
            <a:normAutofit/>
          </a:bodyPr>
          <a:lstStyle/>
          <a:p>
            <a:r>
              <a:rPr lang="en-US" dirty="0" smtClean="0"/>
              <a:t>Diagonal Entries are self-links or loops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Adjacency </a:t>
            </a:r>
            <a:r>
              <a:rPr lang="en-US" dirty="0" smtClean="0"/>
              <a:t>List</a:t>
            </a:r>
            <a:endParaRPr lang="en-US" dirty="0"/>
          </a:p>
        </p:txBody>
      </p:sp>
      <p:sp>
        <p:nvSpPr>
          <p:cNvPr id="3" name="Content Placeholder 2"/>
          <p:cNvSpPr>
            <a:spLocks noGrp="1"/>
          </p:cNvSpPr>
          <p:nvPr>
            <p:ph idx="1"/>
          </p:nvPr>
        </p:nvSpPr>
        <p:spPr>
          <a:xfrm>
            <a:off x="457200" y="1066800"/>
            <a:ext cx="8534400" cy="5318760"/>
          </a:xfrm>
        </p:spPr>
        <p:txBody>
          <a:bodyPr/>
          <a:lstStyle/>
          <a:p>
            <a:r>
              <a:rPr lang="en-US" dirty="0"/>
              <a:t>In </a:t>
            </a:r>
            <a:r>
              <a:rPr lang="en-US" dirty="0" smtClean="0"/>
              <a:t>an adjacency list </a:t>
            </a:r>
            <a:r>
              <a:rPr lang="en-US" dirty="0"/>
              <a:t>for every </a:t>
            </a:r>
            <a:r>
              <a:rPr lang="en-US" dirty="0" smtClean="0"/>
              <a:t>node, </a:t>
            </a:r>
            <a:r>
              <a:rPr lang="en-US" dirty="0"/>
              <a:t>we maintain a list of all the nodes that </a:t>
            </a:r>
            <a:r>
              <a:rPr lang="en-US" dirty="0" smtClean="0"/>
              <a:t>it is connected to</a:t>
            </a:r>
            <a:endParaRPr lang="en-US" dirty="0" smtClean="0"/>
          </a:p>
          <a:p>
            <a:r>
              <a:rPr lang="en-US" dirty="0" smtClean="0"/>
              <a:t>The </a:t>
            </a:r>
            <a:r>
              <a:rPr lang="en-US" dirty="0"/>
              <a:t>list is usually sorted based on the node order or </a:t>
            </a:r>
            <a:r>
              <a:rPr lang="en-US" dirty="0" smtClean="0"/>
              <a:t>other preferences</a:t>
            </a:r>
            <a:endParaRPr lang="en-US" dirty="0"/>
          </a:p>
        </p:txBody>
      </p:sp>
      <p:pic>
        <p:nvPicPr>
          <p:cNvPr id="6" name="Picture 5"/>
          <p:cNvPicPr>
            <a:picLocks noChangeAspect="1"/>
          </p:cNvPicPr>
          <p:nvPr/>
        </p:nvPicPr>
        <p:blipFill>
          <a:blip r:embed="rId1">
            <a:clrChange>
              <a:clrFrom>
                <a:srgbClr val="FFFFFF"/>
              </a:clrFrom>
              <a:clrTo>
                <a:srgbClr val="FFFFFF">
                  <a:alpha val="0"/>
                </a:srgbClr>
              </a:clrTo>
            </a:clrChange>
          </a:blip>
          <a:stretch>
            <a:fillRect/>
          </a:stretch>
        </p:blipFill>
        <p:spPr>
          <a:xfrm>
            <a:off x="1192369" y="3733800"/>
            <a:ext cx="2950453" cy="2057400"/>
          </a:xfrm>
          <a:prstGeom prst="rect">
            <a:avLst/>
          </a:prstGeom>
        </p:spPr>
      </p:pic>
      <p:pic>
        <p:nvPicPr>
          <p:cNvPr id="4" name="Picture 3"/>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4721180" y="3399843"/>
            <a:ext cx="3301669" cy="272531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Edge List</a:t>
            </a:r>
            <a:endParaRPr lang="en-US" dirty="0"/>
          </a:p>
        </p:txBody>
      </p:sp>
      <p:sp>
        <p:nvSpPr>
          <p:cNvPr id="20" name="Content Placeholder 2"/>
          <p:cNvSpPr>
            <a:spLocks noGrp="1"/>
          </p:cNvSpPr>
          <p:nvPr>
            <p:ph idx="1"/>
          </p:nvPr>
        </p:nvSpPr>
        <p:spPr>
          <a:xfrm>
            <a:off x="457200" y="1066800"/>
            <a:ext cx="8229600" cy="5318760"/>
          </a:xfrm>
        </p:spPr>
        <p:txBody>
          <a:bodyPr/>
          <a:lstStyle/>
          <a:p>
            <a:r>
              <a:rPr lang="en-US" dirty="0"/>
              <a:t>In this representation, each element is an edge and is usually </a:t>
            </a:r>
            <a:r>
              <a:rPr lang="en-US" dirty="0" smtClean="0"/>
              <a:t>represented as </a:t>
            </a:r>
            <a:r>
              <a:rPr lang="en-US" i="1" dirty="0" smtClean="0"/>
              <a:t>(u, v)</a:t>
            </a:r>
            <a:r>
              <a:rPr lang="en-US" dirty="0" smtClean="0"/>
              <a:t>, </a:t>
            </a:r>
            <a:r>
              <a:rPr lang="en-US" dirty="0"/>
              <a:t>denoting that node </a:t>
            </a:r>
            <a:r>
              <a:rPr lang="en-US" i="1" dirty="0" smtClean="0"/>
              <a:t>u</a:t>
            </a:r>
            <a:r>
              <a:rPr lang="en-US" dirty="0" smtClean="0"/>
              <a:t> </a:t>
            </a:r>
            <a:r>
              <a:rPr lang="en-US" dirty="0"/>
              <a:t>is connected to node </a:t>
            </a:r>
            <a:r>
              <a:rPr lang="en-US" i="1" dirty="0" smtClean="0"/>
              <a:t>v</a:t>
            </a:r>
            <a:r>
              <a:rPr lang="en-US" dirty="0" smtClean="0"/>
              <a:t> </a:t>
            </a:r>
            <a:r>
              <a:rPr lang="en-US" dirty="0"/>
              <a:t>via an edge</a:t>
            </a:r>
            <a:endParaRPr lang="en-US" dirty="0"/>
          </a:p>
        </p:txBody>
      </p:sp>
      <p:pic>
        <p:nvPicPr>
          <p:cNvPr id="3" name="Picture 2"/>
          <p:cNvPicPr>
            <a:picLocks noChangeAspect="1"/>
          </p:cNvPicPr>
          <p:nvPr/>
        </p:nvPicPr>
        <p:blipFill>
          <a:blip r:embed="rId1"/>
          <a:stretch>
            <a:fillRect/>
          </a:stretch>
        </p:blipFill>
        <p:spPr>
          <a:xfrm>
            <a:off x="5867400" y="3200400"/>
            <a:ext cx="1711977" cy="2358750"/>
          </a:xfrm>
          <a:prstGeom prst="rect">
            <a:avLst/>
          </a:prstGeom>
        </p:spPr>
      </p:pic>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905000" y="3351075"/>
            <a:ext cx="2950453" cy="20574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1143000" y="3886200"/>
            <a:ext cx="7696200" cy="2438400"/>
          </a:xfrm>
        </p:spPr>
        <p:txBody>
          <a:bodyPr>
            <a:normAutofit fontScale="92500"/>
          </a:bodyPr>
          <a:lstStyle/>
          <a:p>
            <a:r>
              <a:rPr lang="en-US" dirty="0" smtClean="0"/>
              <a:t>Null, Empty, Directed/Undirected/Mixed, Simple/</a:t>
            </a:r>
            <a:r>
              <a:rPr lang="en-US" dirty="0" err="1" smtClean="0"/>
              <a:t>Multigraph</a:t>
            </a:r>
            <a:r>
              <a:rPr lang="en-US" dirty="0" smtClean="0"/>
              <a:t>, Weighted, </a:t>
            </a:r>
            <a:r>
              <a:rPr lang="en-US" dirty="0" err="1" smtClean="0"/>
              <a:t>Webgraph</a:t>
            </a:r>
            <a:r>
              <a:rPr lang="en-US" dirty="0" smtClean="0"/>
              <a:t>, Signed Graph</a:t>
            </a:r>
            <a:endParaRPr lang="en-US" dirty="0"/>
          </a:p>
        </p:txBody>
      </p:sp>
      <p:sp>
        <p:nvSpPr>
          <p:cNvPr id="3" name="Title 2"/>
          <p:cNvSpPr>
            <a:spLocks noGrp="1"/>
          </p:cNvSpPr>
          <p:nvPr>
            <p:ph type="title"/>
          </p:nvPr>
        </p:nvSpPr>
        <p:spPr/>
        <p:txBody>
          <a:bodyPr/>
          <a:lstStyle/>
          <a:p>
            <a:r>
              <a:rPr lang="en-US" dirty="0" smtClean="0">
                <a:solidFill>
                  <a:schemeClr val="tx1"/>
                </a:solidFill>
              </a:rPr>
              <a:t>Types of Graphs</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Null </a:t>
            </a:r>
            <a:r>
              <a:rPr lang="en-US" dirty="0" smtClean="0"/>
              <a:t>Graph </a:t>
            </a:r>
            <a:r>
              <a:rPr lang="en-US" dirty="0"/>
              <a:t>and Empty </a:t>
            </a:r>
            <a:r>
              <a:rPr lang="en-US" dirty="0" smtClean="0"/>
              <a:t>Graph</a:t>
            </a:r>
            <a:endParaRPr lang="en-US" dirty="0"/>
          </a:p>
        </p:txBody>
      </p:sp>
      <p:sp>
        <p:nvSpPr>
          <p:cNvPr id="3" name="Content Placeholder 2"/>
          <p:cNvSpPr>
            <a:spLocks noGrp="1"/>
          </p:cNvSpPr>
          <p:nvPr>
            <p:ph idx="1"/>
          </p:nvPr>
        </p:nvSpPr>
        <p:spPr>
          <a:xfrm>
            <a:off x="457200" y="1066800"/>
            <a:ext cx="8458200" cy="5318760"/>
          </a:xfrm>
        </p:spPr>
        <p:txBody>
          <a:bodyPr>
            <a:normAutofit/>
          </a:bodyPr>
          <a:lstStyle/>
          <a:p>
            <a:r>
              <a:rPr lang="en-US" dirty="0"/>
              <a:t>A </a:t>
            </a:r>
            <a:r>
              <a:rPr lang="en-US" b="1" dirty="0"/>
              <a:t>null graph </a:t>
            </a:r>
            <a:r>
              <a:rPr lang="en-US" dirty="0"/>
              <a:t>is one where the </a:t>
            </a:r>
            <a:r>
              <a:rPr lang="en-US" dirty="0" smtClean="0"/>
              <a:t>node </a:t>
            </a:r>
            <a:r>
              <a:rPr lang="en-US" dirty="0"/>
              <a:t>set is empty (there </a:t>
            </a:r>
            <a:r>
              <a:rPr lang="en-US" dirty="0" smtClean="0"/>
              <a:t>are no nodes)</a:t>
            </a:r>
            <a:endParaRPr lang="en-US" dirty="0" smtClean="0"/>
          </a:p>
          <a:p>
            <a:pPr lvl="1"/>
            <a:r>
              <a:rPr lang="en-US" dirty="0" smtClean="0"/>
              <a:t>Since </a:t>
            </a:r>
            <a:r>
              <a:rPr lang="en-US" dirty="0"/>
              <a:t>there </a:t>
            </a:r>
            <a:r>
              <a:rPr lang="en-US" dirty="0" smtClean="0"/>
              <a:t>are no nodes, there are also no edges</a:t>
            </a:r>
            <a:endParaRPr lang="en-US" dirty="0" smtClean="0"/>
          </a:p>
          <a:p>
            <a:pPr marL="0" indent="0" algn="ctr">
              <a:buNone/>
            </a:pPr>
            <a:r>
              <a:rPr lang="en-US" dirty="0" smtClean="0"/>
              <a:t>G(V, </a:t>
            </a:r>
            <a:r>
              <a:rPr lang="en-US" dirty="0"/>
              <a:t>E</a:t>
            </a:r>
            <a:r>
              <a:rPr lang="en-US" dirty="0" smtClean="0"/>
              <a:t>),  V </a:t>
            </a:r>
            <a:r>
              <a:rPr lang="en-US" dirty="0"/>
              <a:t>= E </a:t>
            </a:r>
            <a:r>
              <a:rPr lang="en-US" dirty="0" smtClean="0"/>
              <a:t>= </a:t>
            </a:r>
            <a:r>
              <a:rPr lang="en-US" dirty="0" smtClean="0">
                <a:sym typeface="Symbol" panose="05050102010706020507"/>
              </a:rPr>
              <a:t></a:t>
            </a:r>
            <a:endParaRPr lang="en-US" dirty="0" smtClean="0">
              <a:sym typeface="Symbol" panose="05050102010706020507"/>
            </a:endParaRPr>
          </a:p>
          <a:p>
            <a:endParaRPr lang="en-US" dirty="0" smtClean="0"/>
          </a:p>
          <a:p>
            <a:r>
              <a:rPr lang="en-US" dirty="0" smtClean="0"/>
              <a:t>An </a:t>
            </a:r>
            <a:r>
              <a:rPr lang="en-US" b="1" dirty="0"/>
              <a:t>empty </a:t>
            </a:r>
            <a:r>
              <a:rPr lang="en-US" b="1" dirty="0" smtClean="0"/>
              <a:t>graph </a:t>
            </a:r>
            <a:r>
              <a:rPr lang="en-US" dirty="0" smtClean="0"/>
              <a:t>or</a:t>
            </a:r>
            <a:r>
              <a:rPr lang="en-US" b="1" dirty="0" smtClean="0"/>
              <a:t> </a:t>
            </a:r>
            <a:r>
              <a:rPr lang="en-US" b="1" dirty="0"/>
              <a:t>edge-less graph </a:t>
            </a:r>
            <a:r>
              <a:rPr lang="en-US" dirty="0"/>
              <a:t>is one where the edge set is empty, E = </a:t>
            </a:r>
            <a:r>
              <a:rPr lang="en-US" dirty="0">
                <a:sym typeface="Symbol" panose="05050102010706020507"/>
              </a:rPr>
              <a:t></a:t>
            </a:r>
            <a:endParaRPr lang="en-US" dirty="0"/>
          </a:p>
          <a:p>
            <a:pPr lvl="1"/>
            <a:r>
              <a:rPr lang="en-US" dirty="0"/>
              <a:t>The </a:t>
            </a:r>
            <a:r>
              <a:rPr lang="en-US" dirty="0" smtClean="0"/>
              <a:t>node set can </a:t>
            </a:r>
            <a:r>
              <a:rPr lang="en-US" dirty="0"/>
              <a:t>be non-empty. </a:t>
            </a:r>
            <a:endParaRPr lang="en-US" dirty="0"/>
          </a:p>
          <a:p>
            <a:pPr lvl="1"/>
            <a:r>
              <a:rPr lang="en-US" dirty="0"/>
              <a:t>A null-graph is an empty </a:t>
            </a:r>
            <a:r>
              <a:rPr lang="en-US" dirty="0" smtClean="0"/>
              <a:t>graph.</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Directed</a:t>
            </a:r>
            <a:r>
              <a:rPr lang="en-US" b="0" dirty="0"/>
              <a:t>/</a:t>
            </a:r>
            <a:r>
              <a:rPr lang="en-US" dirty="0"/>
              <a:t>Undirected</a:t>
            </a:r>
            <a:r>
              <a:rPr lang="en-US" b="0" dirty="0"/>
              <a:t>/</a:t>
            </a:r>
            <a:r>
              <a:rPr lang="en-US" dirty="0"/>
              <a:t>Mixed </a:t>
            </a:r>
            <a:r>
              <a:rPr lang="en-US" dirty="0" smtClean="0"/>
              <a:t>Graphs</a:t>
            </a:r>
            <a:endParaRPr lang="en-US" dirty="0"/>
          </a:p>
        </p:txBody>
      </p:sp>
      <p:sp>
        <p:nvSpPr>
          <p:cNvPr id="3" name="Content Placeholder 2"/>
          <p:cNvSpPr>
            <a:spLocks noGrp="1"/>
          </p:cNvSpPr>
          <p:nvPr>
            <p:ph idx="1"/>
          </p:nvPr>
        </p:nvSpPr>
        <p:spPr>
          <a:xfrm>
            <a:off x="457200" y="3886200"/>
            <a:ext cx="8229600" cy="2499359"/>
          </a:xfrm>
        </p:spPr>
        <p:txBody>
          <a:bodyPr>
            <a:normAutofit/>
          </a:bodyPr>
          <a:lstStyle/>
          <a:p>
            <a:r>
              <a:rPr lang="en-US" dirty="0" smtClean="0"/>
              <a:t>The </a:t>
            </a:r>
            <a:r>
              <a:rPr lang="en-US" dirty="0"/>
              <a:t>adjacency matrix for </a:t>
            </a:r>
            <a:r>
              <a:rPr lang="en-US" dirty="0" smtClean="0"/>
              <a:t>directed graphs </a:t>
            </a:r>
            <a:r>
              <a:rPr lang="en-US" dirty="0"/>
              <a:t>is not symmetric (</a:t>
            </a:r>
            <a:r>
              <a:rPr lang="en-US" dirty="0" smtClean="0"/>
              <a:t>A </a:t>
            </a:r>
            <a:r>
              <a:rPr lang="en-US" dirty="0" smtClean="0">
                <a:sym typeface="Symbol" panose="05050102010706020507"/>
              </a:rPr>
              <a:t></a:t>
            </a:r>
            <a:r>
              <a:rPr lang="en-US" dirty="0" smtClean="0"/>
              <a:t> A</a:t>
            </a:r>
            <a:r>
              <a:rPr lang="en-US" baseline="30000" dirty="0" smtClean="0"/>
              <a:t>T</a:t>
            </a:r>
            <a:r>
              <a:rPr lang="en-US" dirty="0" smtClean="0"/>
              <a:t>)</a:t>
            </a:r>
            <a:endParaRPr lang="en-US" dirty="0" smtClean="0"/>
          </a:p>
          <a:p>
            <a:pPr lvl="1"/>
            <a:r>
              <a:rPr lang="en-US" dirty="0" smtClean="0"/>
              <a:t>(</a:t>
            </a:r>
            <a:r>
              <a:rPr lang="en-US" dirty="0" err="1" smtClean="0"/>
              <a:t>A</a:t>
            </a:r>
            <a:r>
              <a:rPr lang="en-US" baseline="-25000" dirty="0" err="1" smtClean="0"/>
              <a:t>ij</a:t>
            </a:r>
            <a:r>
              <a:rPr lang="en-US" dirty="0" smtClean="0"/>
              <a:t> </a:t>
            </a:r>
            <a:r>
              <a:rPr lang="en-US" dirty="0" smtClean="0">
                <a:sym typeface="Symbol" panose="05050102010706020507"/>
              </a:rPr>
              <a:t> </a:t>
            </a:r>
            <a:r>
              <a:rPr lang="en-US" dirty="0" err="1" smtClean="0">
                <a:sym typeface="Symbol" panose="05050102010706020507"/>
              </a:rPr>
              <a:t>A</a:t>
            </a:r>
            <a:r>
              <a:rPr lang="en-US" baseline="-25000" dirty="0" err="1" smtClean="0">
                <a:sym typeface="Symbol" panose="05050102010706020507"/>
              </a:rPr>
              <a:t>ji</a:t>
            </a:r>
            <a:r>
              <a:rPr lang="en-US" dirty="0" smtClean="0"/>
              <a:t>) </a:t>
            </a:r>
            <a:endParaRPr lang="en-US" dirty="0"/>
          </a:p>
          <a:p>
            <a:r>
              <a:rPr lang="en-US" dirty="0" smtClean="0"/>
              <a:t>The </a:t>
            </a:r>
            <a:r>
              <a:rPr lang="en-US" dirty="0"/>
              <a:t>adjacency matrix for undirected graphs is symmetric (A = A</a:t>
            </a:r>
            <a:r>
              <a:rPr lang="en-US" baseline="30000" dirty="0"/>
              <a:t>T</a:t>
            </a:r>
            <a:r>
              <a:rPr lang="en-US" dirty="0" smtClean="0"/>
              <a:t>)</a:t>
            </a:r>
            <a:endParaRPr lang="en-US" dirty="0"/>
          </a:p>
        </p:txBody>
      </p:sp>
      <p:grpSp>
        <p:nvGrpSpPr>
          <p:cNvPr id="4" name="Group 3"/>
          <p:cNvGrpSpPr/>
          <p:nvPr/>
        </p:nvGrpSpPr>
        <p:grpSpPr>
          <a:xfrm>
            <a:off x="609600" y="1345973"/>
            <a:ext cx="2438400" cy="1895755"/>
            <a:chOff x="6172200" y="2743200"/>
            <a:chExt cx="2819400" cy="2286000"/>
          </a:xfrm>
        </p:grpSpPr>
        <p:sp>
          <p:nvSpPr>
            <p:cNvPr id="5" name="Oval 45"/>
            <p:cNvSpPr>
              <a:spLocks noChangeArrowheads="1"/>
            </p:cNvSpPr>
            <p:nvPr/>
          </p:nvSpPr>
          <p:spPr bwMode="auto">
            <a:xfrm>
              <a:off x="8534400" y="3663592"/>
              <a:ext cx="457200" cy="457200"/>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1</a:t>
              </a:r>
              <a:endParaRPr lang="en-US" dirty="0"/>
            </a:p>
          </p:txBody>
        </p:sp>
        <p:sp>
          <p:nvSpPr>
            <p:cNvPr id="6" name="Oval 45"/>
            <p:cNvSpPr>
              <a:spLocks noChangeArrowheads="1"/>
            </p:cNvSpPr>
            <p:nvPr/>
          </p:nvSpPr>
          <p:spPr bwMode="auto">
            <a:xfrm>
              <a:off x="7620000" y="4572000"/>
              <a:ext cx="457200" cy="457200"/>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2</a:t>
              </a:r>
              <a:endParaRPr lang="en-US" dirty="0"/>
            </a:p>
          </p:txBody>
        </p:sp>
        <p:sp>
          <p:nvSpPr>
            <p:cNvPr id="7" name="Oval 45"/>
            <p:cNvSpPr>
              <a:spLocks noChangeArrowheads="1"/>
            </p:cNvSpPr>
            <p:nvPr/>
          </p:nvSpPr>
          <p:spPr bwMode="auto">
            <a:xfrm>
              <a:off x="6172200" y="4572000"/>
              <a:ext cx="457200" cy="457200"/>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3</a:t>
              </a:r>
              <a:endParaRPr lang="en-US" dirty="0"/>
            </a:p>
          </p:txBody>
        </p:sp>
        <p:sp>
          <p:nvSpPr>
            <p:cNvPr id="8" name="Oval 45"/>
            <p:cNvSpPr>
              <a:spLocks noChangeArrowheads="1"/>
            </p:cNvSpPr>
            <p:nvPr/>
          </p:nvSpPr>
          <p:spPr bwMode="auto">
            <a:xfrm>
              <a:off x="7620000" y="2743200"/>
              <a:ext cx="457200" cy="457200"/>
            </a:xfrm>
            <a:prstGeom prst="ellipse">
              <a:avLst/>
            </a:prstGeom>
            <a:ln w="25400">
              <a:solidFill>
                <a:schemeClr val="dk1"/>
              </a:solidFill>
            </a:ln>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dirty="0" smtClean="0"/>
                <a:t>4</a:t>
              </a:r>
              <a:endParaRPr lang="en-US" dirty="0"/>
            </a:p>
          </p:txBody>
        </p:sp>
        <p:cxnSp>
          <p:nvCxnSpPr>
            <p:cNvPr id="9" name="Straight Connector 8"/>
            <p:cNvCxnSpPr>
              <a:stCxn id="5" idx="3"/>
              <a:endCxn id="6" idx="7"/>
            </p:cNvCxnSpPr>
            <p:nvPr/>
          </p:nvCxnSpPr>
          <p:spPr>
            <a:xfrm rot="5400000">
              <a:off x="8013241" y="4050841"/>
              <a:ext cx="585118" cy="59111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a:stCxn id="6" idx="2"/>
              <a:endCxn id="7" idx="6"/>
            </p:cNvCxnSpPr>
            <p:nvPr/>
          </p:nvCxnSpPr>
          <p:spPr>
            <a:xfrm rot="10800000">
              <a:off x="6629400" y="4800600"/>
              <a:ext cx="990600" cy="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cxnSp>
          <p:nvCxnSpPr>
            <p:cNvPr id="11" name="Straight Connector 10"/>
            <p:cNvCxnSpPr>
              <a:stCxn id="8" idx="4"/>
              <a:endCxn id="6" idx="0"/>
            </p:cNvCxnSpPr>
            <p:nvPr/>
          </p:nvCxnSpPr>
          <p:spPr>
            <a:xfrm rot="5400000">
              <a:off x="7162800" y="3886200"/>
              <a:ext cx="13716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5" idx="1"/>
              <a:endCxn id="8" idx="5"/>
            </p:cNvCxnSpPr>
            <p:nvPr/>
          </p:nvCxnSpPr>
          <p:spPr>
            <a:xfrm rot="16200000" flipV="1">
              <a:off x="8007249" y="3136441"/>
              <a:ext cx="597102" cy="591110"/>
            </a:xfrm>
            <a:prstGeom prst="line">
              <a:avLst/>
            </a:prstGeom>
            <a:ln w="25400">
              <a:solidFill>
                <a:schemeClr val="dk1"/>
              </a:solidFill>
            </a:ln>
          </p:spPr>
          <p:style>
            <a:lnRef idx="0">
              <a:schemeClr val="accent2"/>
            </a:lnRef>
            <a:fillRef idx="3">
              <a:schemeClr val="accent2"/>
            </a:fillRef>
            <a:effectRef idx="3">
              <a:schemeClr val="accent2"/>
            </a:effectRef>
            <a:fontRef idx="minor">
              <a:schemeClr val="lt1"/>
            </a:fontRef>
          </p:style>
        </p:cxnSp>
      </p:gr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19800" y="1295400"/>
            <a:ext cx="2514600" cy="20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Simple </a:t>
            </a:r>
            <a:r>
              <a:rPr lang="en-US" dirty="0" smtClean="0"/>
              <a:t>Graphs </a:t>
            </a:r>
            <a:r>
              <a:rPr lang="en-US" dirty="0"/>
              <a:t>and Multigraphs</a:t>
            </a:r>
            <a:endParaRPr lang="en-US" dirty="0"/>
          </a:p>
        </p:txBody>
      </p:sp>
      <p:sp>
        <p:nvSpPr>
          <p:cNvPr id="3" name="Content Placeholder 2"/>
          <p:cNvSpPr>
            <a:spLocks noGrp="1"/>
          </p:cNvSpPr>
          <p:nvPr>
            <p:ph idx="1"/>
          </p:nvPr>
        </p:nvSpPr>
        <p:spPr>
          <a:xfrm>
            <a:off x="457200" y="1066800"/>
            <a:ext cx="8229600" cy="5181600"/>
          </a:xfrm>
        </p:spPr>
        <p:txBody>
          <a:bodyPr>
            <a:normAutofit fontScale="92500" lnSpcReduction="10000"/>
          </a:bodyPr>
          <a:lstStyle/>
          <a:p>
            <a:r>
              <a:rPr lang="en-US" dirty="0"/>
              <a:t>Simple graphs are </a:t>
            </a:r>
            <a:r>
              <a:rPr lang="en-US" dirty="0" smtClean="0"/>
              <a:t>graphs where </a:t>
            </a:r>
            <a:r>
              <a:rPr lang="en-US" dirty="0"/>
              <a:t>only a single edge can be between any pair of </a:t>
            </a:r>
            <a:r>
              <a:rPr lang="en-US" dirty="0" smtClean="0"/>
              <a:t>nodes</a:t>
            </a:r>
            <a:endParaRPr lang="en-US" dirty="0" smtClean="0"/>
          </a:p>
          <a:p>
            <a:r>
              <a:rPr lang="en-US" dirty="0" err="1" smtClean="0"/>
              <a:t>Multigraphs</a:t>
            </a:r>
            <a:r>
              <a:rPr lang="en-US" dirty="0" smtClean="0"/>
              <a:t> </a:t>
            </a:r>
            <a:r>
              <a:rPr lang="en-US" dirty="0"/>
              <a:t>are graphs where you can </a:t>
            </a:r>
            <a:r>
              <a:rPr lang="en-US" dirty="0" smtClean="0"/>
              <a:t>have multiple </a:t>
            </a:r>
            <a:r>
              <a:rPr lang="en-US" dirty="0"/>
              <a:t>edges between two nodes and </a:t>
            </a:r>
            <a:r>
              <a:rPr lang="en-US" dirty="0" smtClean="0"/>
              <a:t>loops</a:t>
            </a:r>
            <a:endParaRPr lang="en-US" dirty="0" smtClean="0"/>
          </a:p>
          <a:p>
            <a:endParaRPr lang="en-US" dirty="0" smtClean="0"/>
          </a:p>
          <a:p>
            <a:endParaRPr lang="en-US" dirty="0"/>
          </a:p>
          <a:p>
            <a:endParaRPr lang="en-US" dirty="0" smtClean="0"/>
          </a:p>
          <a:p>
            <a:endParaRPr lang="en-US" dirty="0"/>
          </a:p>
          <a:p>
            <a:endParaRPr lang="en-US" dirty="0" smtClean="0"/>
          </a:p>
          <a:p>
            <a:r>
              <a:rPr lang="en-US" dirty="0"/>
              <a:t>The adjacency matrix </a:t>
            </a:r>
            <a:r>
              <a:rPr lang="en-US" dirty="0" smtClean="0"/>
              <a:t>for </a:t>
            </a:r>
            <a:r>
              <a:rPr lang="en-US" dirty="0" err="1" smtClean="0"/>
              <a:t>multigraphs</a:t>
            </a:r>
            <a:r>
              <a:rPr lang="en-US" dirty="0" smtClean="0"/>
              <a:t> </a:t>
            </a:r>
            <a:r>
              <a:rPr lang="en-US" dirty="0"/>
              <a:t>can include numbers larger than one, indicating </a:t>
            </a:r>
            <a:r>
              <a:rPr lang="en-US" dirty="0" smtClean="0"/>
              <a:t>multiple edges </a:t>
            </a:r>
            <a:r>
              <a:rPr lang="en-US" dirty="0"/>
              <a:t>between nodes</a:t>
            </a:r>
            <a:endParaRPr lang="en-US" dirty="0"/>
          </a:p>
        </p:txBody>
      </p:sp>
      <p:pic>
        <p:nvPicPr>
          <p:cNvPr id="13314"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2819400"/>
            <a:ext cx="14287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5489" y="2743200"/>
            <a:ext cx="14287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4343400"/>
            <a:ext cx="1409425" cy="369332"/>
          </a:xfrm>
          <a:prstGeom prst="rect">
            <a:avLst/>
          </a:prstGeom>
        </p:spPr>
        <p:txBody>
          <a:bodyPr wrap="none">
            <a:spAutoFit/>
          </a:bodyPr>
          <a:lstStyle/>
          <a:p>
            <a:r>
              <a:rPr lang="en-US" dirty="0"/>
              <a:t>Simple graph</a:t>
            </a:r>
            <a:endParaRPr lang="en-US" dirty="0"/>
          </a:p>
        </p:txBody>
      </p:sp>
      <p:sp>
        <p:nvSpPr>
          <p:cNvPr id="7" name="Rectangle 6"/>
          <p:cNvSpPr/>
          <p:nvPr/>
        </p:nvSpPr>
        <p:spPr>
          <a:xfrm>
            <a:off x="5556721" y="4267200"/>
            <a:ext cx="1225079" cy="369332"/>
          </a:xfrm>
          <a:prstGeom prst="rect">
            <a:avLst/>
          </a:prstGeom>
        </p:spPr>
        <p:txBody>
          <a:bodyPr wrap="none">
            <a:spAutoFit/>
          </a:bodyPr>
          <a:lstStyle/>
          <a:p>
            <a:r>
              <a:rPr lang="en-US" dirty="0" smtClean="0"/>
              <a:t>Multigraph</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Contents</a:t>
            </a:r>
            <a:endParaRPr lang="en-US" altLang="zh-CN"/>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5" name="矩形 4"/>
          <p:cNvSpPr/>
          <p:nvPr/>
        </p:nvSpPr>
        <p:spPr>
          <a:xfrm>
            <a:off x="448310" y="899160"/>
            <a:ext cx="8002270" cy="5549900"/>
          </a:xfrm>
          <a:prstGeom prst="rect">
            <a:avLst/>
          </a:prstGeom>
          <a:solidFill>
            <a:srgbClr val="FFFFFF"/>
          </a:solidFill>
        </p:spPr>
        <p:txBody>
          <a:bodyPr lIns="0" tIns="0" rIns="0" bIns="0">
            <a:noAutofit/>
          </a:bodyPr>
          <a:p>
            <a:pPr indent="368300">
              <a:lnSpc>
                <a:spcPct val="110000"/>
              </a:lnSpc>
              <a:spcAft>
                <a:spcPts val="140"/>
              </a:spcAft>
            </a:pPr>
            <a:r>
              <a:rPr lang="en-US" sz="2400">
                <a:solidFill>
                  <a:srgbClr val="3333B2"/>
                </a:solidFill>
                <a:latin typeface="Arial" panose="020B0604020202020204" pitchFamily="34" charset="0"/>
                <a:cs typeface="Arial" panose="020B0604020202020204" pitchFamily="34" charset="0"/>
              </a:rPr>
              <a:t>1. Complex Network and Social Network Analysis </a:t>
            </a:r>
            <a:endParaRPr lang="en-US" sz="2400">
              <a:solidFill>
                <a:srgbClr val="3333B2"/>
              </a:solidFill>
              <a:latin typeface="Arial" panose="020B0604020202020204" pitchFamily="34" charset="0"/>
              <a:cs typeface="Arial" panose="020B0604020202020204" pitchFamily="34" charset="0"/>
            </a:endParaRPr>
          </a:p>
          <a:p>
            <a:pPr indent="368300">
              <a:lnSpc>
                <a:spcPct val="140000"/>
              </a:lnSpc>
              <a:spcAft>
                <a:spcPts val="140"/>
              </a:spcAft>
            </a:pPr>
            <a:r>
              <a:rPr lang="en-US" sz="2400">
                <a:solidFill>
                  <a:srgbClr val="3333B2"/>
                </a:solidFill>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Lectures 1-6</a:t>
            </a:r>
            <a:endParaRPr lang="en-US" sz="2400">
              <a:latin typeface="Arial" panose="020B0604020202020204" pitchFamily="34" charset="0"/>
              <a:cs typeface="Arial" panose="020B0604020202020204" pitchFamily="34" charset="0"/>
            </a:endParaRPr>
          </a:p>
          <a:p>
            <a:pPr indent="368300">
              <a:lnSpc>
                <a:spcPct val="140000"/>
              </a:lnSpc>
              <a:spcAft>
                <a:spcPts val="140"/>
              </a:spcAft>
            </a:pPr>
            <a:r>
              <a:rPr lang="en-US" sz="2400">
                <a:solidFill>
                  <a:srgbClr val="3333B2"/>
                </a:solidFill>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Includes: small-world, degree distribution, finding communities, and other advanced metrics, </a:t>
            </a:r>
            <a:r>
              <a:rPr lang="en-US" sz="2400">
                <a:latin typeface="Arial" panose="020B0604020202020204" pitchFamily="34" charset="0"/>
                <a:cs typeface="Arial" panose="020B0604020202020204" pitchFamily="34" charset="0"/>
                <a:sym typeface="+mn-ea"/>
              </a:rPr>
              <a:t>random growth, preferential attachment, and other growth models</a:t>
            </a:r>
            <a:endParaRPr lang="en-US" sz="2400">
              <a:latin typeface="Arial" panose="020B0604020202020204" pitchFamily="34" charset="0"/>
              <a:cs typeface="Arial" panose="020B0604020202020204" pitchFamily="34" charset="0"/>
              <a:sym typeface="+mn-ea"/>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420370" indent="-127000">
              <a:lnSpc>
                <a:spcPct val="115000"/>
              </a:lnSpc>
              <a:spcAft>
                <a:spcPts val="140"/>
              </a:spcAft>
            </a:pPr>
            <a:r>
              <a:rPr lang="en-US" sz="2400">
                <a:solidFill>
                  <a:srgbClr val="3333B2"/>
                </a:solidFill>
                <a:latin typeface="Arial" panose="020B0604020202020204" pitchFamily="34" charset="0"/>
                <a:cs typeface="Arial" panose="020B0604020202020204" pitchFamily="34" charset="0"/>
              </a:rPr>
              <a:t>2. Natural Language Processing</a:t>
            </a:r>
            <a:endParaRPr lang="en-US" sz="2400">
              <a:solidFill>
                <a:srgbClr val="3333B2"/>
              </a:solidFill>
              <a:latin typeface="Arial" panose="020B0604020202020204" pitchFamily="34" charset="0"/>
              <a:cs typeface="Arial" panose="020B0604020202020204" pitchFamily="34" charset="0"/>
              <a:sym typeface="+mn-ea"/>
            </a:endParaRPr>
          </a:p>
          <a:p>
            <a:pPr indent="368300">
              <a:lnSpc>
                <a:spcPct val="150000"/>
              </a:lnSpc>
              <a:spcAft>
                <a:spcPts val="140"/>
              </a:spcAft>
            </a:pPr>
            <a:r>
              <a:rPr lang="en-US" sz="2400">
                <a:solidFill>
                  <a:srgbClr val="3333B2"/>
                </a:solidFill>
                <a:latin typeface="Arial" panose="020B0604020202020204" pitchFamily="34" charset="0"/>
                <a:cs typeface="Arial" panose="020B0604020202020204" pitchFamily="34" charset="0"/>
                <a:sym typeface="+mn-ea"/>
              </a:rPr>
              <a:t>►</a:t>
            </a:r>
            <a:r>
              <a:rPr lang="en-US" sz="2400">
                <a:latin typeface="Arial" panose="020B0604020202020204" pitchFamily="34" charset="0"/>
                <a:cs typeface="Arial" panose="020B0604020202020204" pitchFamily="34" charset="0"/>
              </a:rPr>
              <a:t>Lectures 8-12</a:t>
            </a:r>
            <a:endParaRPr lang="en-US" sz="2400">
              <a:latin typeface="Arial" panose="020B0604020202020204" pitchFamily="34" charset="0"/>
              <a:cs typeface="Arial" panose="020B0604020202020204" pitchFamily="34" charset="0"/>
            </a:endParaRPr>
          </a:p>
          <a:p>
            <a:pPr indent="368300">
              <a:lnSpc>
                <a:spcPct val="150000"/>
              </a:lnSpc>
              <a:spcAft>
                <a:spcPts val="140"/>
              </a:spcAft>
            </a:pPr>
            <a:r>
              <a:rPr lang="en-US" sz="2400">
                <a:solidFill>
                  <a:srgbClr val="3333B2"/>
                </a:solidFill>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Includes: language model, text classification, and sentiment analysis, data mining</a:t>
            </a: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Weighted </a:t>
            </a:r>
            <a:r>
              <a:rPr lang="en-US" dirty="0" smtClean="0"/>
              <a:t>Graph</a:t>
            </a:r>
            <a:endParaRPr lang="en-US" dirty="0"/>
          </a:p>
        </p:txBody>
      </p:sp>
      <p:sp>
        <p:nvSpPr>
          <p:cNvPr id="3" name="Content Placeholder 2"/>
          <p:cNvSpPr>
            <a:spLocks noGrp="1"/>
          </p:cNvSpPr>
          <p:nvPr>
            <p:ph idx="1"/>
          </p:nvPr>
        </p:nvSpPr>
        <p:spPr>
          <a:xfrm>
            <a:off x="457200" y="1066800"/>
            <a:ext cx="8229600" cy="3200400"/>
          </a:xfrm>
        </p:spPr>
        <p:txBody>
          <a:bodyPr>
            <a:normAutofit/>
          </a:bodyPr>
          <a:lstStyle/>
          <a:p>
            <a:r>
              <a:rPr lang="en-US" dirty="0"/>
              <a:t>A weighted graph </a:t>
            </a:r>
            <a:r>
              <a:rPr lang="en-US" dirty="0" smtClean="0"/>
              <a:t>is one </a:t>
            </a:r>
            <a:r>
              <a:rPr lang="en-US" dirty="0"/>
              <a:t>where edges are </a:t>
            </a:r>
            <a:r>
              <a:rPr lang="en-US" dirty="0" smtClean="0"/>
              <a:t>associated with weights</a:t>
            </a:r>
            <a:endParaRPr lang="en-US" dirty="0" smtClean="0"/>
          </a:p>
          <a:p>
            <a:pPr lvl="1"/>
            <a:r>
              <a:rPr lang="en-US" dirty="0"/>
              <a:t>For example, a graph could represent a map where </a:t>
            </a:r>
            <a:r>
              <a:rPr lang="en-US" dirty="0" smtClean="0"/>
              <a:t>nodes are </a:t>
            </a:r>
            <a:r>
              <a:rPr lang="en-US" dirty="0"/>
              <a:t>cities and edges are routes between </a:t>
            </a:r>
            <a:r>
              <a:rPr lang="en-US" dirty="0" smtClean="0"/>
              <a:t>them</a:t>
            </a:r>
            <a:endParaRPr lang="en-US" dirty="0" smtClean="0"/>
          </a:p>
          <a:p>
            <a:pPr lvl="2"/>
            <a:r>
              <a:rPr lang="en-US" dirty="0" smtClean="0"/>
              <a:t>The </a:t>
            </a:r>
            <a:r>
              <a:rPr lang="en-US" dirty="0"/>
              <a:t>weight associated </a:t>
            </a:r>
            <a:r>
              <a:rPr lang="en-US" dirty="0" smtClean="0"/>
              <a:t>with each </a:t>
            </a:r>
            <a:r>
              <a:rPr lang="en-US" dirty="0"/>
              <a:t>edge could represent the distance between these </a:t>
            </a:r>
            <a:r>
              <a:rPr lang="en-US" dirty="0" smtClean="0"/>
              <a:t>cities</a:t>
            </a:r>
            <a:endParaRPr lang="en-US" dirty="0"/>
          </a:p>
        </p:txBody>
      </p:sp>
      <p:graphicFrame>
        <p:nvGraphicFramePr>
          <p:cNvPr id="4" name="Object 3"/>
          <p:cNvGraphicFramePr>
            <a:graphicFrameLocks noChangeAspect="1"/>
          </p:cNvGraphicFramePr>
          <p:nvPr/>
        </p:nvGraphicFramePr>
        <p:xfrm>
          <a:off x="446314" y="5638800"/>
          <a:ext cx="4572000" cy="794909"/>
        </p:xfrm>
        <a:graphic>
          <a:graphicData uri="http://schemas.openxmlformats.org/presentationml/2006/ole">
            <mc:AlternateContent xmlns:mc="http://schemas.openxmlformats.org/markup-compatibility/2006">
              <mc:Choice xmlns:v="urn:schemas-microsoft-com:vml" Requires="v">
                <p:oleObj spid="_x0000_s2266" name="Equation" r:id="rId1" imgW="2628900" imgH="457200" progId="Equation.3">
                  <p:embed/>
                </p:oleObj>
              </mc:Choice>
              <mc:Fallback>
                <p:oleObj name="Equation" r:id="rId1" imgW="2628900" imgH="457200" progId="Equation.3">
                  <p:embed/>
                  <p:pic>
                    <p:nvPicPr>
                      <p:cNvPr id="0" name="图片 22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14" y="5638800"/>
                        <a:ext cx="4572000" cy="794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63" name="Picture 1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8625" y="4103914"/>
            <a:ext cx="490537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6616" y="5157498"/>
            <a:ext cx="1447832" cy="369332"/>
          </a:xfrm>
          <a:prstGeom prst="rect">
            <a:avLst/>
          </a:prstGeom>
        </p:spPr>
        <p:txBody>
          <a:bodyPr wrap="none">
            <a:spAutoFit/>
          </a:bodyPr>
          <a:lstStyle/>
          <a:p>
            <a:pPr marL="0" lvl="2" algn="ctr"/>
            <a:r>
              <a:rPr lang="en-US" b="1" dirty="0" smtClean="0"/>
              <a:t>G(V</a:t>
            </a:r>
            <a:r>
              <a:rPr lang="en-US" b="1" dirty="0"/>
              <a:t>, </a:t>
            </a:r>
            <a:r>
              <a:rPr lang="en-US" b="1" dirty="0" smtClean="0"/>
              <a:t>E, W</a:t>
            </a:r>
            <a:r>
              <a:rPr lang="en-US" b="1" dirty="0"/>
              <a:t>)</a:t>
            </a:r>
            <a:endParaRPr lang="en-US"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Webgraph</a:t>
            </a:r>
            <a:endParaRPr lang="en-US" dirty="0"/>
          </a:p>
        </p:txBody>
      </p:sp>
      <p:sp>
        <p:nvSpPr>
          <p:cNvPr id="3" name="Content Placeholder 2"/>
          <p:cNvSpPr>
            <a:spLocks noGrp="1"/>
          </p:cNvSpPr>
          <p:nvPr>
            <p:ph idx="1"/>
          </p:nvPr>
        </p:nvSpPr>
        <p:spPr/>
        <p:txBody>
          <a:bodyPr>
            <a:normAutofit/>
          </a:bodyPr>
          <a:lstStyle/>
          <a:p>
            <a:r>
              <a:rPr lang="en-US" dirty="0"/>
              <a:t>A webgraph is a way of representing how internet sites </a:t>
            </a:r>
            <a:r>
              <a:rPr lang="en-US" dirty="0" smtClean="0"/>
              <a:t>are connected </a:t>
            </a:r>
            <a:r>
              <a:rPr lang="en-US" dirty="0"/>
              <a:t>on the </a:t>
            </a:r>
            <a:r>
              <a:rPr lang="en-US" dirty="0" smtClean="0"/>
              <a:t>web</a:t>
            </a:r>
            <a:endParaRPr lang="en-US" dirty="0" smtClean="0"/>
          </a:p>
          <a:p>
            <a:r>
              <a:rPr lang="en-US" dirty="0" smtClean="0"/>
              <a:t>In </a:t>
            </a:r>
            <a:r>
              <a:rPr lang="en-US" dirty="0"/>
              <a:t>general, a web graph is a directed </a:t>
            </a:r>
            <a:r>
              <a:rPr lang="en-US" dirty="0" smtClean="0"/>
              <a:t>multigraph</a:t>
            </a:r>
            <a:endParaRPr lang="en-US" dirty="0"/>
          </a:p>
          <a:p>
            <a:r>
              <a:rPr lang="en-US" dirty="0"/>
              <a:t>Nodes represent sites and edges represent links between sites. </a:t>
            </a:r>
            <a:endParaRPr lang="en-US" dirty="0" smtClean="0"/>
          </a:p>
          <a:p>
            <a:r>
              <a:rPr lang="en-US" dirty="0" smtClean="0"/>
              <a:t>Two sites can </a:t>
            </a:r>
            <a:r>
              <a:rPr lang="en-US" dirty="0"/>
              <a:t>have multiple </a:t>
            </a:r>
            <a:r>
              <a:rPr lang="en-US" dirty="0" smtClean="0"/>
              <a:t>links </a:t>
            </a:r>
            <a:r>
              <a:rPr lang="en-US" dirty="0"/>
              <a:t>pointing to each other and can have loops (</a:t>
            </a:r>
            <a:r>
              <a:rPr lang="en-US" dirty="0" smtClean="0"/>
              <a:t>links pointing </a:t>
            </a:r>
            <a:r>
              <a:rPr lang="en-US" dirty="0"/>
              <a:t>to themselves</a:t>
            </a:r>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Webgraph</a:t>
            </a:r>
            <a:r>
              <a:rPr lang="en-US" dirty="0"/>
              <a:t>: </a:t>
            </a:r>
            <a:r>
              <a:rPr lang="en-US" dirty="0" smtClean="0"/>
              <a:t>Government Agencies</a:t>
            </a:r>
            <a:endParaRPr lang="en-US" dirty="0"/>
          </a:p>
        </p:txBody>
      </p:sp>
      <p:sp>
        <p:nvSpPr>
          <p:cNvPr id="3" name="Content Placeholder 2"/>
          <p:cNvSpPr>
            <a:spLocks noGrp="1"/>
          </p:cNvSpPr>
          <p:nvPr>
            <p:ph idx="1"/>
          </p:nvPr>
        </p:nvSpPr>
        <p:spPr/>
        <p:txBody>
          <a:bodyPr/>
          <a:lstStyle/>
          <a:p>
            <a:endParaRPr lang="en-US"/>
          </a:p>
        </p:txBody>
      </p:sp>
      <p:pic>
        <p:nvPicPr>
          <p:cNvPr id="7170" name="Picture 2" descr="http://research.library.unt.edu/eotcd/w/images/7/7f/gov_20.png"/>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958506"/>
            <a:ext cx="7968343" cy="55946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Signed Graph</a:t>
            </a:r>
            <a:endParaRPr lang="en-US" dirty="0"/>
          </a:p>
        </p:txBody>
      </p:sp>
      <p:sp>
        <p:nvSpPr>
          <p:cNvPr id="3" name="Content Placeholder 2"/>
          <p:cNvSpPr>
            <a:spLocks noGrp="1"/>
          </p:cNvSpPr>
          <p:nvPr>
            <p:ph idx="1"/>
          </p:nvPr>
        </p:nvSpPr>
        <p:spPr/>
        <p:txBody>
          <a:bodyPr/>
          <a:lstStyle/>
          <a:p>
            <a:r>
              <a:rPr lang="en-US" dirty="0" smtClean="0"/>
              <a:t>When weights are binary (0/1, -1/1, +/-) we have a </a:t>
            </a:r>
            <a:r>
              <a:rPr lang="en-US" dirty="0" smtClean="0">
                <a:solidFill>
                  <a:srgbClr val="FF0000"/>
                </a:solidFill>
              </a:rPr>
              <a:t>signed</a:t>
            </a:r>
            <a:r>
              <a:rPr lang="en-US" dirty="0" smtClean="0"/>
              <a:t> graph</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is used to represent </a:t>
            </a:r>
            <a:r>
              <a:rPr lang="en-US" dirty="0" smtClean="0">
                <a:solidFill>
                  <a:srgbClr val="FF0000"/>
                </a:solidFill>
              </a:rPr>
              <a:t>friends</a:t>
            </a:r>
            <a:r>
              <a:rPr lang="en-US" dirty="0" smtClean="0"/>
              <a:t> or </a:t>
            </a:r>
            <a:r>
              <a:rPr lang="en-US" dirty="0" smtClean="0">
                <a:solidFill>
                  <a:srgbClr val="FF0000"/>
                </a:solidFill>
              </a:rPr>
              <a:t>foes</a:t>
            </a:r>
            <a:endParaRPr lang="en-US" dirty="0" smtClean="0">
              <a:solidFill>
                <a:srgbClr val="FF0000"/>
              </a:solidFill>
            </a:endParaRPr>
          </a:p>
          <a:p>
            <a:r>
              <a:rPr lang="en-US" dirty="0" smtClean="0"/>
              <a:t>It is also used to represent</a:t>
            </a:r>
            <a:r>
              <a:rPr lang="en-US" dirty="0" smtClean="0">
                <a:solidFill>
                  <a:srgbClr val="FF0000"/>
                </a:solidFill>
              </a:rPr>
              <a:t> social status</a:t>
            </a:r>
            <a:endParaRPr lang="en-US" dirty="0" smtClean="0">
              <a:solidFill>
                <a:srgbClr val="FF0000"/>
              </a:solidFill>
            </a:endParaRPr>
          </a:p>
          <a:p>
            <a:endParaRPr lang="en-US" dirty="0"/>
          </a:p>
          <a:p>
            <a:endParaRPr lang="en-US" dirty="0"/>
          </a:p>
        </p:txBody>
      </p:sp>
      <p:pic>
        <p:nvPicPr>
          <p:cNvPr id="4" name="Picture 3"/>
          <p:cNvPicPr>
            <a:picLocks noChangeAspect="1"/>
          </p:cNvPicPr>
          <p:nvPr/>
        </p:nvPicPr>
        <p:blipFill>
          <a:blip r:embed="rId1"/>
          <a:stretch>
            <a:fillRect/>
          </a:stretch>
        </p:blipFill>
        <p:spPr>
          <a:xfrm>
            <a:off x="2676597" y="1946812"/>
            <a:ext cx="3790805" cy="296437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dirty="0" smtClean="0"/>
              <a:t>Graph</a:t>
            </a:r>
            <a:endParaRPr lang="en-US" dirty="0" smtClean="0"/>
          </a:p>
          <a:p>
            <a:r>
              <a:rPr lang="en-US" dirty="0" smtClean="0"/>
              <a:t>Graph Representation</a:t>
            </a:r>
            <a:endParaRPr lang="en-US" dirty="0" smtClean="0"/>
          </a:p>
          <a:p>
            <a:r>
              <a:rPr lang="en-US" dirty="0"/>
              <a:t>Degree</a:t>
            </a:r>
            <a:endParaRPr lang="en-US" dirty="0"/>
          </a:p>
          <a:p>
            <a:r>
              <a:rPr lang="en-US" dirty="0"/>
              <a:t>Degree Distribution</a:t>
            </a:r>
            <a:endParaRPr lang="en-US" dirty="0"/>
          </a:p>
          <a:p>
            <a:endParaRPr lang="en-US" dirty="0" smtClean="0"/>
          </a:p>
          <a:p>
            <a:endParaRPr lang="en-US" dirty="0"/>
          </a:p>
          <a:p>
            <a:endParaRPr lang="en-US" dirty="0" smtClean="0"/>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Quiz</a:t>
            </a:r>
            <a:endParaRPr lang="en-US" dirty="0"/>
          </a:p>
        </p:txBody>
      </p:sp>
      <p:pic>
        <p:nvPicPr>
          <p:cNvPr id="5" name="图片 4"/>
          <p:cNvPicPr>
            <a:picLocks noChangeAspect="1"/>
          </p:cNvPicPr>
          <p:nvPr>
            <p:custDataLst>
              <p:tags r:id="rId1"/>
            </p:custDataLst>
          </p:nvPr>
        </p:nvPicPr>
        <p:blipFill>
          <a:blip r:embed="rId2"/>
          <a:stretch>
            <a:fillRect/>
          </a:stretch>
        </p:blipFill>
        <p:spPr>
          <a:xfrm>
            <a:off x="-1981200" y="-1179830"/>
            <a:ext cx="12174220" cy="7334250"/>
          </a:xfrm>
          <a:prstGeom prst="rect">
            <a:avLst/>
          </a:prstGeom>
        </p:spPr>
      </p:pic>
      <p:sp>
        <p:nvSpPr>
          <p:cNvPr id="6" name="椭圆 5"/>
          <p:cNvSpPr/>
          <p:nvPr/>
        </p:nvSpPr>
        <p:spPr>
          <a:xfrm>
            <a:off x="5075555" y="3213100"/>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4139565" y="4077335"/>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5939790" y="5661025"/>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6515735" y="1844675"/>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7452360" y="3860800"/>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899160" y="836930"/>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5939790" y="3213100"/>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6155690" y="4077335"/>
            <a:ext cx="144145" cy="1435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Quiz</a:t>
            </a:r>
            <a:endParaRPr lang="en-US" dirty="0"/>
          </a:p>
        </p:txBody>
      </p:sp>
      <p:graphicFrame>
        <p:nvGraphicFramePr>
          <p:cNvPr id="5" name="表格 4"/>
          <p:cNvGraphicFramePr/>
          <p:nvPr>
            <p:custDataLst>
              <p:tags r:id="rId1"/>
            </p:custDataLst>
          </p:nvPr>
        </p:nvGraphicFramePr>
        <p:xfrm>
          <a:off x="179070" y="1052830"/>
          <a:ext cx="2672715" cy="3361690"/>
        </p:xfrm>
        <a:graphic>
          <a:graphicData uri="http://schemas.openxmlformats.org/drawingml/2006/table">
            <a:tbl>
              <a:tblPr firstRow="1" bandRow="1">
                <a:tableStyleId>{5C22544A-7EE6-4342-B048-85BDC9FD1C3A}</a:tableStyleId>
              </a:tblPr>
              <a:tblGrid>
                <a:gridCol w="1287780"/>
                <a:gridCol w="1384935"/>
              </a:tblGrid>
              <a:tr h="435610">
                <a:tc>
                  <a:txBody>
                    <a:bodyPr/>
                    <a:p>
                      <a:pPr>
                        <a:buNone/>
                      </a:pPr>
                      <a:r>
                        <a:rPr lang="en-US" altLang="zh-CN"/>
                        <a:t>City</a:t>
                      </a:r>
                      <a:endParaRPr lang="en-US" altLang="zh-CN"/>
                    </a:p>
                  </a:txBody>
                  <a:tcPr/>
                </a:tc>
                <a:tc>
                  <a:txBody>
                    <a:bodyPr/>
                    <a:p>
                      <a:pPr>
                        <a:buNone/>
                      </a:pPr>
                      <a:r>
                        <a:rPr lang="en-US" altLang="zh-CN"/>
                        <a:t># of Nodes</a:t>
                      </a:r>
                      <a:endParaRPr lang="en-US" altLang="zh-CN"/>
                    </a:p>
                  </a:txBody>
                  <a:tcPr/>
                </a:tc>
              </a:tr>
              <a:tr h="365760">
                <a:tc>
                  <a:txBody>
                    <a:bodyPr/>
                    <a:p>
                      <a:pPr algn="ctr">
                        <a:buNone/>
                      </a:pPr>
                      <a:r>
                        <a:rPr lang="en-US" altLang="zh-CN"/>
                        <a:t>Xi’an</a:t>
                      </a:r>
                      <a:endParaRPr lang="en-US" altLang="zh-CN"/>
                    </a:p>
                  </a:txBody>
                  <a:tcPr/>
                </a:tc>
                <a:tc>
                  <a:txBody>
                    <a:bodyPr/>
                    <a:p>
                      <a:pPr algn="ctr">
                        <a:buNone/>
                      </a:pPr>
                      <a:r>
                        <a:rPr lang="en-US" altLang="zh-CN"/>
                        <a:t>1</a:t>
                      </a:r>
                      <a:endParaRPr lang="en-US" altLang="zh-CN"/>
                    </a:p>
                  </a:txBody>
                  <a:tcPr/>
                </a:tc>
              </a:tr>
              <a:tr h="365760">
                <a:tc>
                  <a:txBody>
                    <a:bodyPr/>
                    <a:p>
                      <a:pPr algn="ctr">
                        <a:buNone/>
                      </a:pPr>
                      <a:r>
                        <a:rPr lang="en-US" altLang="zh-CN"/>
                        <a:t>Beijing</a:t>
                      </a:r>
                      <a:endParaRPr lang="en-US" altLang="zh-CN"/>
                    </a:p>
                  </a:txBody>
                  <a:tcPr/>
                </a:tc>
                <a:tc>
                  <a:txBody>
                    <a:bodyPr/>
                    <a:p>
                      <a:pPr algn="ctr">
                        <a:buNone/>
                      </a:pPr>
                      <a:r>
                        <a:rPr lang="en-US" altLang="zh-CN"/>
                        <a:t>2</a:t>
                      </a:r>
                      <a:endParaRPr lang="en-US" altLang="zh-CN"/>
                    </a:p>
                  </a:txBody>
                  <a:tcPr/>
                </a:tc>
              </a:tr>
              <a:tr h="365760">
                <a:tc>
                  <a:txBody>
                    <a:bodyPr/>
                    <a:p>
                      <a:pPr algn="ctr">
                        <a:buNone/>
                      </a:pPr>
                      <a:r>
                        <a:rPr lang="en-US" altLang="zh-CN"/>
                        <a:t>ZhengZhou</a:t>
                      </a:r>
                      <a:endParaRPr lang="en-US" altLang="zh-CN"/>
                    </a:p>
                  </a:txBody>
                  <a:tcPr/>
                </a:tc>
                <a:tc>
                  <a:txBody>
                    <a:bodyPr/>
                    <a:p>
                      <a:pPr algn="ctr">
                        <a:buNone/>
                      </a:pPr>
                      <a:r>
                        <a:rPr lang="en-US" altLang="zh-CN"/>
                        <a:t>3</a:t>
                      </a:r>
                      <a:endParaRPr lang="en-US" altLang="zh-CN"/>
                    </a:p>
                  </a:txBody>
                  <a:tcPr/>
                </a:tc>
              </a:tr>
              <a:tr h="365760">
                <a:tc>
                  <a:txBody>
                    <a:bodyPr/>
                    <a:p>
                      <a:pPr algn="ctr">
                        <a:buNone/>
                      </a:pPr>
                      <a:r>
                        <a:rPr lang="en-US" altLang="zh-CN"/>
                        <a:t>Chengdu</a:t>
                      </a:r>
                      <a:endParaRPr lang="en-US" altLang="zh-CN"/>
                    </a:p>
                  </a:txBody>
                  <a:tcPr/>
                </a:tc>
                <a:tc>
                  <a:txBody>
                    <a:bodyPr/>
                    <a:p>
                      <a:pPr algn="ctr">
                        <a:buNone/>
                      </a:pPr>
                      <a:r>
                        <a:rPr lang="en-US" altLang="zh-CN"/>
                        <a:t>4</a:t>
                      </a:r>
                      <a:endParaRPr lang="en-US" altLang="zh-CN"/>
                    </a:p>
                  </a:txBody>
                  <a:tcPr/>
                </a:tc>
              </a:tr>
              <a:tr h="365760">
                <a:tc>
                  <a:txBody>
                    <a:bodyPr/>
                    <a:p>
                      <a:pPr algn="ctr">
                        <a:buNone/>
                      </a:pPr>
                      <a:r>
                        <a:rPr lang="en-US" altLang="zh-CN"/>
                        <a:t>GuangZhou</a:t>
                      </a:r>
                      <a:endParaRPr lang="en-US" altLang="zh-CN"/>
                    </a:p>
                  </a:txBody>
                  <a:tcPr/>
                </a:tc>
                <a:tc>
                  <a:txBody>
                    <a:bodyPr/>
                    <a:p>
                      <a:pPr algn="ctr">
                        <a:buNone/>
                      </a:pPr>
                      <a:r>
                        <a:rPr lang="en-US" altLang="zh-CN"/>
                        <a:t>5</a:t>
                      </a:r>
                      <a:endParaRPr lang="en-US" altLang="zh-CN"/>
                    </a:p>
                  </a:txBody>
                  <a:tcPr/>
                </a:tc>
              </a:tr>
              <a:tr h="365760">
                <a:tc>
                  <a:txBody>
                    <a:bodyPr/>
                    <a:p>
                      <a:pPr algn="ctr">
                        <a:buNone/>
                      </a:pPr>
                      <a:r>
                        <a:rPr lang="en-US" altLang="zh-CN"/>
                        <a:t>WuHan</a:t>
                      </a:r>
                      <a:endParaRPr lang="en-US" altLang="zh-CN"/>
                    </a:p>
                  </a:txBody>
                  <a:tcPr/>
                </a:tc>
                <a:tc>
                  <a:txBody>
                    <a:bodyPr/>
                    <a:p>
                      <a:pPr algn="ctr">
                        <a:buNone/>
                      </a:pPr>
                      <a:r>
                        <a:rPr lang="en-US" altLang="zh-CN"/>
                        <a:t>6</a:t>
                      </a:r>
                      <a:endParaRPr lang="en-US" altLang="zh-CN"/>
                    </a:p>
                  </a:txBody>
                  <a:tcPr/>
                </a:tc>
              </a:tr>
              <a:tr h="365760">
                <a:tc>
                  <a:txBody>
                    <a:bodyPr/>
                    <a:p>
                      <a:pPr algn="ctr">
                        <a:buNone/>
                      </a:pPr>
                      <a:r>
                        <a:rPr lang="en-US" altLang="zh-CN"/>
                        <a:t>Shanghai</a:t>
                      </a:r>
                      <a:endParaRPr lang="en-US" altLang="zh-CN"/>
                    </a:p>
                  </a:txBody>
                  <a:tcPr/>
                </a:tc>
                <a:tc>
                  <a:txBody>
                    <a:bodyPr/>
                    <a:p>
                      <a:pPr algn="ctr">
                        <a:buNone/>
                      </a:pPr>
                      <a:r>
                        <a:rPr lang="en-US" altLang="zh-CN"/>
                        <a:t>7</a:t>
                      </a:r>
                      <a:endParaRPr lang="en-US" altLang="zh-CN"/>
                    </a:p>
                  </a:txBody>
                  <a:tcPr/>
                </a:tc>
              </a:tr>
              <a:tr h="365760">
                <a:tc>
                  <a:txBody>
                    <a:bodyPr/>
                    <a:p>
                      <a:pPr algn="ctr">
                        <a:buNone/>
                      </a:pPr>
                      <a:r>
                        <a:rPr lang="en-US" altLang="zh-CN"/>
                        <a:t>XinJiang</a:t>
                      </a:r>
                      <a:endParaRPr lang="en-US" altLang="zh-CN"/>
                    </a:p>
                  </a:txBody>
                  <a:tcPr/>
                </a:tc>
                <a:tc>
                  <a:txBody>
                    <a:bodyPr/>
                    <a:p>
                      <a:pPr algn="ctr">
                        <a:buNone/>
                      </a:pPr>
                      <a:r>
                        <a:rPr lang="en-US" altLang="zh-CN"/>
                        <a:t>8</a:t>
                      </a:r>
                      <a:endParaRPr lang="en-US" altLang="zh-CN"/>
                    </a:p>
                  </a:txBody>
                  <a:tcPr/>
                </a:tc>
              </a:tr>
            </a:tbl>
          </a:graphicData>
        </a:graphic>
      </p:graphicFrame>
      <p:graphicFrame>
        <p:nvGraphicFramePr>
          <p:cNvPr id="6" name="表格 5"/>
          <p:cNvGraphicFramePr/>
          <p:nvPr>
            <p:custDataLst>
              <p:tags r:id="rId2"/>
            </p:custDataLst>
          </p:nvPr>
        </p:nvGraphicFramePr>
        <p:xfrm>
          <a:off x="3707765" y="1268730"/>
          <a:ext cx="5217160" cy="3108960"/>
        </p:xfrm>
        <a:graphic>
          <a:graphicData uri="http://schemas.openxmlformats.org/drawingml/2006/table">
            <a:tbl>
              <a:tblPr firstRow="1" bandRow="1">
                <a:tableStyleId>{0505E3EF-67EA-436B-97B2-0124C06EBD24}</a:tableStyleId>
              </a:tblPr>
              <a:tblGrid>
                <a:gridCol w="652145"/>
                <a:gridCol w="652145"/>
                <a:gridCol w="652145"/>
                <a:gridCol w="652145"/>
                <a:gridCol w="652145"/>
                <a:gridCol w="652145"/>
                <a:gridCol w="652145"/>
                <a:gridCol w="652145"/>
              </a:tblGrid>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bl>
          </a:graphicData>
        </a:graphic>
      </p:graphicFrame>
      <p:grpSp>
        <p:nvGrpSpPr>
          <p:cNvPr id="17" name="组合 16"/>
          <p:cNvGrpSpPr/>
          <p:nvPr/>
        </p:nvGrpSpPr>
        <p:grpSpPr>
          <a:xfrm>
            <a:off x="3275965" y="1268730"/>
            <a:ext cx="462280" cy="3195320"/>
            <a:chOff x="4818" y="1971"/>
            <a:chExt cx="728" cy="5032"/>
          </a:xfrm>
        </p:grpSpPr>
        <p:sp>
          <p:nvSpPr>
            <p:cNvPr id="8" name="文本框 7"/>
            <p:cNvSpPr txBox="1"/>
            <p:nvPr/>
          </p:nvSpPr>
          <p:spPr>
            <a:xfrm>
              <a:off x="4818" y="1971"/>
              <a:ext cx="729" cy="580"/>
            </a:xfrm>
            <a:prstGeom prst="rect">
              <a:avLst/>
            </a:prstGeom>
            <a:noFill/>
          </p:spPr>
          <p:txBody>
            <a:bodyPr wrap="square" rtlCol="0">
              <a:spAutoFit/>
            </a:bodyPr>
            <a:p>
              <a:r>
                <a:rPr lang="en-US" altLang="zh-CN"/>
                <a:t>1</a:t>
              </a:r>
              <a:endParaRPr lang="en-US" altLang="zh-CN"/>
            </a:p>
          </p:txBody>
        </p:sp>
        <p:sp>
          <p:nvSpPr>
            <p:cNvPr id="9" name="文本框 8"/>
            <p:cNvSpPr txBox="1"/>
            <p:nvPr/>
          </p:nvSpPr>
          <p:spPr>
            <a:xfrm>
              <a:off x="4818" y="2607"/>
              <a:ext cx="729" cy="580"/>
            </a:xfrm>
            <a:prstGeom prst="rect">
              <a:avLst/>
            </a:prstGeom>
            <a:noFill/>
          </p:spPr>
          <p:txBody>
            <a:bodyPr wrap="square" rtlCol="0">
              <a:spAutoFit/>
            </a:bodyPr>
            <a:p>
              <a:r>
                <a:rPr lang="en-US" altLang="zh-CN"/>
                <a:t>2</a:t>
              </a:r>
              <a:endParaRPr lang="en-US" altLang="zh-CN"/>
            </a:p>
          </p:txBody>
        </p:sp>
        <p:sp>
          <p:nvSpPr>
            <p:cNvPr id="10" name="文本框 9"/>
            <p:cNvSpPr txBox="1"/>
            <p:nvPr/>
          </p:nvSpPr>
          <p:spPr>
            <a:xfrm>
              <a:off x="4818" y="3879"/>
              <a:ext cx="729" cy="580"/>
            </a:xfrm>
            <a:prstGeom prst="rect">
              <a:avLst/>
            </a:prstGeom>
            <a:noFill/>
          </p:spPr>
          <p:txBody>
            <a:bodyPr wrap="square" rtlCol="0">
              <a:spAutoFit/>
            </a:bodyPr>
            <a:p>
              <a:r>
                <a:rPr lang="en-US" altLang="zh-CN"/>
                <a:t>4</a:t>
              </a:r>
              <a:endParaRPr lang="en-US" altLang="zh-CN"/>
            </a:p>
          </p:txBody>
        </p:sp>
        <p:sp>
          <p:nvSpPr>
            <p:cNvPr id="11" name="文本框 10"/>
            <p:cNvSpPr txBox="1"/>
            <p:nvPr/>
          </p:nvSpPr>
          <p:spPr>
            <a:xfrm>
              <a:off x="4818" y="3243"/>
              <a:ext cx="729" cy="580"/>
            </a:xfrm>
            <a:prstGeom prst="rect">
              <a:avLst/>
            </a:prstGeom>
            <a:noFill/>
          </p:spPr>
          <p:txBody>
            <a:bodyPr wrap="square" rtlCol="0">
              <a:spAutoFit/>
            </a:bodyPr>
            <a:p>
              <a:r>
                <a:rPr lang="en-US" altLang="zh-CN"/>
                <a:t>3</a:t>
              </a:r>
              <a:endParaRPr lang="en-US" altLang="zh-CN"/>
            </a:p>
          </p:txBody>
        </p:sp>
        <p:sp>
          <p:nvSpPr>
            <p:cNvPr id="12" name="文本框 11"/>
            <p:cNvSpPr txBox="1"/>
            <p:nvPr/>
          </p:nvSpPr>
          <p:spPr>
            <a:xfrm>
              <a:off x="4818" y="4515"/>
              <a:ext cx="729" cy="580"/>
            </a:xfrm>
            <a:prstGeom prst="rect">
              <a:avLst/>
            </a:prstGeom>
            <a:noFill/>
          </p:spPr>
          <p:txBody>
            <a:bodyPr wrap="square" rtlCol="0">
              <a:spAutoFit/>
            </a:bodyPr>
            <a:p>
              <a:r>
                <a:rPr lang="en-US" altLang="zh-CN"/>
                <a:t>5</a:t>
              </a:r>
              <a:endParaRPr lang="en-US" altLang="zh-CN"/>
            </a:p>
          </p:txBody>
        </p:sp>
        <p:sp>
          <p:nvSpPr>
            <p:cNvPr id="13" name="文本框 12"/>
            <p:cNvSpPr txBox="1"/>
            <p:nvPr/>
          </p:nvSpPr>
          <p:spPr>
            <a:xfrm>
              <a:off x="4818" y="5151"/>
              <a:ext cx="729" cy="580"/>
            </a:xfrm>
            <a:prstGeom prst="rect">
              <a:avLst/>
            </a:prstGeom>
            <a:noFill/>
          </p:spPr>
          <p:txBody>
            <a:bodyPr wrap="square" rtlCol="0">
              <a:spAutoFit/>
            </a:bodyPr>
            <a:p>
              <a:r>
                <a:rPr lang="en-US" altLang="zh-CN"/>
                <a:t>6</a:t>
              </a:r>
              <a:endParaRPr lang="en-US" altLang="zh-CN"/>
            </a:p>
          </p:txBody>
        </p:sp>
        <p:sp>
          <p:nvSpPr>
            <p:cNvPr id="15" name="文本框 14"/>
            <p:cNvSpPr txBox="1"/>
            <p:nvPr/>
          </p:nvSpPr>
          <p:spPr>
            <a:xfrm>
              <a:off x="4818" y="5787"/>
              <a:ext cx="729" cy="580"/>
            </a:xfrm>
            <a:prstGeom prst="rect">
              <a:avLst/>
            </a:prstGeom>
            <a:noFill/>
          </p:spPr>
          <p:txBody>
            <a:bodyPr wrap="square" rtlCol="0">
              <a:spAutoFit/>
            </a:bodyPr>
            <a:p>
              <a:r>
                <a:rPr lang="en-US" altLang="zh-CN"/>
                <a:t>7</a:t>
              </a:r>
              <a:endParaRPr lang="en-US" altLang="zh-CN"/>
            </a:p>
          </p:txBody>
        </p:sp>
        <p:sp>
          <p:nvSpPr>
            <p:cNvPr id="16" name="文本框 15"/>
            <p:cNvSpPr txBox="1"/>
            <p:nvPr/>
          </p:nvSpPr>
          <p:spPr>
            <a:xfrm>
              <a:off x="4818" y="6423"/>
              <a:ext cx="729" cy="580"/>
            </a:xfrm>
            <a:prstGeom prst="rect">
              <a:avLst/>
            </a:prstGeom>
            <a:noFill/>
          </p:spPr>
          <p:txBody>
            <a:bodyPr wrap="square" rtlCol="0">
              <a:spAutoFit/>
            </a:bodyPr>
            <a:p>
              <a:r>
                <a:rPr lang="en-US" altLang="zh-CN"/>
                <a:t>8</a:t>
              </a:r>
              <a:endParaRPr lang="en-US" altLang="zh-CN"/>
            </a:p>
          </p:txBody>
        </p:sp>
      </p:grpSp>
      <p:grpSp>
        <p:nvGrpSpPr>
          <p:cNvPr id="25" name="组合 24"/>
          <p:cNvGrpSpPr/>
          <p:nvPr/>
        </p:nvGrpSpPr>
        <p:grpSpPr>
          <a:xfrm>
            <a:off x="3851910" y="908685"/>
            <a:ext cx="5071745" cy="368300"/>
            <a:chOff x="6066" y="1431"/>
            <a:chExt cx="7987" cy="580"/>
          </a:xfrm>
        </p:grpSpPr>
        <p:sp>
          <p:nvSpPr>
            <p:cNvPr id="14" name="文本框 13"/>
            <p:cNvSpPr txBox="1"/>
            <p:nvPr/>
          </p:nvSpPr>
          <p:spPr>
            <a:xfrm>
              <a:off x="6066" y="1431"/>
              <a:ext cx="729" cy="580"/>
            </a:xfrm>
            <a:prstGeom prst="rect">
              <a:avLst/>
            </a:prstGeom>
            <a:noFill/>
          </p:spPr>
          <p:txBody>
            <a:bodyPr wrap="square" rtlCol="0">
              <a:spAutoFit/>
            </a:bodyPr>
            <a:p>
              <a:r>
                <a:rPr lang="en-US" altLang="zh-CN"/>
                <a:t>1</a:t>
              </a:r>
              <a:endParaRPr lang="en-US" altLang="zh-CN"/>
            </a:p>
          </p:txBody>
        </p:sp>
        <p:sp>
          <p:nvSpPr>
            <p:cNvPr id="18" name="文本框 17"/>
            <p:cNvSpPr txBox="1"/>
            <p:nvPr/>
          </p:nvSpPr>
          <p:spPr>
            <a:xfrm>
              <a:off x="7103" y="1431"/>
              <a:ext cx="729" cy="580"/>
            </a:xfrm>
            <a:prstGeom prst="rect">
              <a:avLst/>
            </a:prstGeom>
            <a:noFill/>
          </p:spPr>
          <p:txBody>
            <a:bodyPr wrap="square" rtlCol="0">
              <a:spAutoFit/>
            </a:bodyPr>
            <a:p>
              <a:r>
                <a:rPr lang="en-US" altLang="zh-CN"/>
                <a:t>2</a:t>
              </a:r>
              <a:endParaRPr lang="en-US" altLang="zh-CN"/>
            </a:p>
          </p:txBody>
        </p:sp>
        <p:sp>
          <p:nvSpPr>
            <p:cNvPr id="19" name="文本框 18"/>
            <p:cNvSpPr txBox="1"/>
            <p:nvPr/>
          </p:nvSpPr>
          <p:spPr>
            <a:xfrm>
              <a:off x="8140" y="1431"/>
              <a:ext cx="729" cy="580"/>
            </a:xfrm>
            <a:prstGeom prst="rect">
              <a:avLst/>
            </a:prstGeom>
            <a:noFill/>
          </p:spPr>
          <p:txBody>
            <a:bodyPr wrap="square" rtlCol="0">
              <a:spAutoFit/>
            </a:bodyPr>
            <a:p>
              <a:r>
                <a:rPr lang="en-US" altLang="zh-CN"/>
                <a:t>3</a:t>
              </a:r>
              <a:endParaRPr lang="en-US" altLang="zh-CN"/>
            </a:p>
          </p:txBody>
        </p:sp>
        <p:sp>
          <p:nvSpPr>
            <p:cNvPr id="20" name="文本框 19"/>
            <p:cNvSpPr txBox="1"/>
            <p:nvPr/>
          </p:nvSpPr>
          <p:spPr>
            <a:xfrm>
              <a:off x="9177" y="1431"/>
              <a:ext cx="729" cy="580"/>
            </a:xfrm>
            <a:prstGeom prst="rect">
              <a:avLst/>
            </a:prstGeom>
            <a:noFill/>
          </p:spPr>
          <p:txBody>
            <a:bodyPr wrap="square" rtlCol="0">
              <a:spAutoFit/>
            </a:bodyPr>
            <a:p>
              <a:r>
                <a:rPr lang="en-US" altLang="zh-CN"/>
                <a:t>4</a:t>
              </a:r>
              <a:endParaRPr lang="en-US" altLang="zh-CN"/>
            </a:p>
          </p:txBody>
        </p:sp>
        <p:sp>
          <p:nvSpPr>
            <p:cNvPr id="21" name="文本框 20"/>
            <p:cNvSpPr txBox="1"/>
            <p:nvPr/>
          </p:nvSpPr>
          <p:spPr>
            <a:xfrm>
              <a:off x="10214" y="1431"/>
              <a:ext cx="729" cy="580"/>
            </a:xfrm>
            <a:prstGeom prst="rect">
              <a:avLst/>
            </a:prstGeom>
            <a:noFill/>
          </p:spPr>
          <p:txBody>
            <a:bodyPr wrap="square" rtlCol="0">
              <a:spAutoFit/>
            </a:bodyPr>
            <a:p>
              <a:r>
                <a:rPr lang="en-US" altLang="zh-CN"/>
                <a:t>5</a:t>
              </a:r>
              <a:endParaRPr lang="en-US" altLang="zh-CN"/>
            </a:p>
          </p:txBody>
        </p:sp>
        <p:sp>
          <p:nvSpPr>
            <p:cNvPr id="22" name="文本框 21"/>
            <p:cNvSpPr txBox="1"/>
            <p:nvPr/>
          </p:nvSpPr>
          <p:spPr>
            <a:xfrm>
              <a:off x="12288" y="1431"/>
              <a:ext cx="729" cy="580"/>
            </a:xfrm>
            <a:prstGeom prst="rect">
              <a:avLst/>
            </a:prstGeom>
            <a:noFill/>
          </p:spPr>
          <p:txBody>
            <a:bodyPr wrap="square" rtlCol="0">
              <a:spAutoFit/>
            </a:bodyPr>
            <a:p>
              <a:r>
                <a:rPr lang="en-US" altLang="zh-CN"/>
                <a:t>7</a:t>
              </a:r>
              <a:endParaRPr lang="en-US" altLang="zh-CN"/>
            </a:p>
          </p:txBody>
        </p:sp>
        <p:sp>
          <p:nvSpPr>
            <p:cNvPr id="23" name="文本框 22"/>
            <p:cNvSpPr txBox="1"/>
            <p:nvPr/>
          </p:nvSpPr>
          <p:spPr>
            <a:xfrm>
              <a:off x="11251" y="1431"/>
              <a:ext cx="729" cy="580"/>
            </a:xfrm>
            <a:prstGeom prst="rect">
              <a:avLst/>
            </a:prstGeom>
            <a:noFill/>
          </p:spPr>
          <p:txBody>
            <a:bodyPr wrap="square" rtlCol="0">
              <a:spAutoFit/>
            </a:bodyPr>
            <a:p>
              <a:r>
                <a:rPr lang="en-US" altLang="zh-CN"/>
                <a:t>6</a:t>
              </a:r>
              <a:endParaRPr lang="en-US" altLang="zh-CN"/>
            </a:p>
          </p:txBody>
        </p:sp>
        <p:sp>
          <p:nvSpPr>
            <p:cNvPr id="24" name="文本框 23"/>
            <p:cNvSpPr txBox="1"/>
            <p:nvPr/>
          </p:nvSpPr>
          <p:spPr>
            <a:xfrm>
              <a:off x="13325" y="1431"/>
              <a:ext cx="729" cy="580"/>
            </a:xfrm>
            <a:prstGeom prst="rect">
              <a:avLst/>
            </a:prstGeom>
            <a:noFill/>
          </p:spPr>
          <p:txBody>
            <a:bodyPr wrap="square" rtlCol="0">
              <a:spAutoFit/>
            </a:bodyPr>
            <a:p>
              <a:r>
                <a:rPr lang="en-US" altLang="zh-CN"/>
                <a:t>8</a:t>
              </a:r>
              <a:endParaRPr lang="en-US" altLang="zh-CN"/>
            </a:p>
          </p:txBody>
        </p:sp>
      </p:grpSp>
      <p:cxnSp>
        <p:nvCxnSpPr>
          <p:cNvPr id="26" name="直接连接符 25"/>
          <p:cNvCxnSpPr/>
          <p:nvPr/>
        </p:nvCxnSpPr>
        <p:spPr>
          <a:xfrm>
            <a:off x="3705225" y="1282700"/>
            <a:ext cx="5187315" cy="308229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Quiz</a:t>
            </a:r>
            <a:endParaRPr lang="en-US" dirty="0"/>
          </a:p>
        </p:txBody>
      </p:sp>
      <p:graphicFrame>
        <p:nvGraphicFramePr>
          <p:cNvPr id="5" name="表格 4"/>
          <p:cNvGraphicFramePr/>
          <p:nvPr>
            <p:custDataLst>
              <p:tags r:id="rId1"/>
            </p:custDataLst>
          </p:nvPr>
        </p:nvGraphicFramePr>
        <p:xfrm>
          <a:off x="5579745" y="1484630"/>
          <a:ext cx="3474085" cy="5176520"/>
        </p:xfrm>
        <a:graphic>
          <a:graphicData uri="http://schemas.openxmlformats.org/drawingml/2006/table">
            <a:tbl>
              <a:tblPr firstRow="1" bandRow="1">
                <a:tableStyleId>{5C22544A-7EE6-4342-B048-85BDC9FD1C3A}</a:tableStyleId>
              </a:tblPr>
              <a:tblGrid>
                <a:gridCol w="1102995"/>
                <a:gridCol w="1299210"/>
                <a:gridCol w="1071880"/>
              </a:tblGrid>
              <a:tr h="640080">
                <a:tc>
                  <a:txBody>
                    <a:bodyPr/>
                    <a:p>
                      <a:pPr>
                        <a:buNone/>
                      </a:pPr>
                      <a:r>
                        <a:rPr lang="en-US" altLang="zh-CN"/>
                        <a:t>City</a:t>
                      </a:r>
                      <a:endParaRPr lang="en-US" altLang="zh-CN"/>
                    </a:p>
                  </a:txBody>
                  <a:tcPr/>
                </a:tc>
                <a:tc>
                  <a:txBody>
                    <a:bodyPr/>
                    <a:p>
                      <a:pPr>
                        <a:buNone/>
                      </a:pPr>
                      <a:r>
                        <a:rPr lang="en-US" altLang="zh-CN"/>
                        <a:t># of Nodes</a:t>
                      </a:r>
                      <a:endParaRPr lang="en-US" altLang="zh-CN"/>
                    </a:p>
                  </a:txBody>
                  <a:tcPr/>
                </a:tc>
                <a:tc>
                  <a:txBody>
                    <a:bodyPr/>
                    <a:p>
                      <a:pPr>
                        <a:buNone/>
                      </a:pPr>
                      <a:r>
                        <a:rPr lang="en-US" altLang="zh-CN"/>
                        <a:t>Degree</a:t>
                      </a:r>
                      <a:endParaRPr lang="en-US" altLang="zh-CN"/>
                    </a:p>
                  </a:txBody>
                  <a:tcPr/>
                </a:tc>
              </a:tr>
              <a:tr h="365760">
                <a:tc>
                  <a:txBody>
                    <a:bodyPr/>
                    <a:p>
                      <a:pPr algn="ctr">
                        <a:buNone/>
                      </a:pPr>
                      <a:r>
                        <a:rPr lang="en-US" altLang="zh-CN"/>
                        <a:t>Xi’an</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3</a:t>
                      </a:r>
                      <a:endParaRPr lang="en-US" altLang="zh-CN"/>
                    </a:p>
                  </a:txBody>
                  <a:tcPr/>
                </a:tc>
              </a:tr>
              <a:tr h="365760">
                <a:tc>
                  <a:txBody>
                    <a:bodyPr/>
                    <a:p>
                      <a:pPr algn="ctr">
                        <a:buNone/>
                      </a:pPr>
                      <a:r>
                        <a:rPr lang="en-US" altLang="zh-CN"/>
                        <a:t>Beijing</a:t>
                      </a:r>
                      <a:endParaRPr lang="en-US" altLang="zh-CN"/>
                    </a:p>
                  </a:txBody>
                  <a:tcPr/>
                </a:tc>
                <a:tc>
                  <a:txBody>
                    <a:bodyPr/>
                    <a:p>
                      <a:pPr algn="ctr">
                        <a:buNone/>
                      </a:pPr>
                      <a:r>
                        <a:rPr lang="en-US" altLang="zh-CN"/>
                        <a:t>2</a:t>
                      </a:r>
                      <a:endParaRPr lang="en-US" altLang="zh-CN"/>
                    </a:p>
                  </a:txBody>
                  <a:tcPr/>
                </a:tc>
                <a:tc>
                  <a:txBody>
                    <a:bodyPr/>
                    <a:p>
                      <a:pPr algn="ctr">
                        <a:buNone/>
                      </a:pPr>
                      <a:r>
                        <a:rPr lang="en-US" altLang="zh-CN"/>
                        <a:t>7</a:t>
                      </a:r>
                      <a:endParaRPr lang="en-US" altLang="zh-CN"/>
                    </a:p>
                  </a:txBody>
                  <a:tcPr/>
                </a:tc>
              </a:tr>
              <a:tr h="640080">
                <a:tc>
                  <a:txBody>
                    <a:bodyPr/>
                    <a:p>
                      <a:pPr algn="ctr">
                        <a:buNone/>
                      </a:pPr>
                      <a:r>
                        <a:rPr lang="en-US" altLang="zh-CN"/>
                        <a:t>ZhengZhou</a:t>
                      </a:r>
                      <a:endParaRPr lang="en-US" altLang="zh-CN"/>
                    </a:p>
                  </a:txBody>
                  <a:tcPr/>
                </a:tc>
                <a:tc>
                  <a:txBody>
                    <a:bodyPr/>
                    <a:p>
                      <a:pPr algn="ctr">
                        <a:buNone/>
                      </a:pPr>
                      <a:r>
                        <a:rPr lang="en-US" altLang="zh-CN"/>
                        <a:t>3</a:t>
                      </a:r>
                      <a:endParaRPr lang="en-US" altLang="zh-CN"/>
                    </a:p>
                  </a:txBody>
                  <a:tcPr/>
                </a:tc>
                <a:tc>
                  <a:txBody>
                    <a:bodyPr/>
                    <a:p>
                      <a:pPr algn="ctr">
                        <a:buNone/>
                      </a:pPr>
                      <a:r>
                        <a:rPr lang="en-US" altLang="zh-CN"/>
                        <a:t>5</a:t>
                      </a:r>
                      <a:endParaRPr lang="en-US" altLang="zh-CN"/>
                    </a:p>
                  </a:txBody>
                  <a:tcPr/>
                </a:tc>
              </a:tr>
              <a:tr h="631190">
                <a:tc>
                  <a:txBody>
                    <a:bodyPr/>
                    <a:p>
                      <a:pPr algn="ctr">
                        <a:buNone/>
                      </a:pPr>
                      <a:r>
                        <a:rPr lang="en-US" altLang="zh-CN"/>
                        <a:t>Chengdu</a:t>
                      </a:r>
                      <a:endParaRPr lang="en-US" altLang="zh-CN"/>
                    </a:p>
                  </a:txBody>
                  <a:tcPr/>
                </a:tc>
                <a:tc>
                  <a:txBody>
                    <a:bodyPr/>
                    <a:p>
                      <a:pPr algn="ctr">
                        <a:buNone/>
                      </a:pPr>
                      <a:r>
                        <a:rPr lang="en-US" altLang="zh-CN"/>
                        <a:t>4</a:t>
                      </a:r>
                      <a:endParaRPr lang="en-US" altLang="zh-CN"/>
                    </a:p>
                  </a:txBody>
                  <a:tcPr/>
                </a:tc>
                <a:tc>
                  <a:txBody>
                    <a:bodyPr/>
                    <a:p>
                      <a:pPr algn="ctr">
                        <a:buNone/>
                      </a:pPr>
                      <a:r>
                        <a:rPr lang="en-US" altLang="zh-CN"/>
                        <a:t>3</a:t>
                      </a:r>
                      <a:endParaRPr lang="en-US" altLang="zh-CN"/>
                    </a:p>
                  </a:txBody>
                  <a:tcPr/>
                </a:tc>
              </a:tr>
              <a:tr h="640080">
                <a:tc>
                  <a:txBody>
                    <a:bodyPr/>
                    <a:p>
                      <a:pPr algn="ctr">
                        <a:buNone/>
                      </a:pPr>
                      <a:r>
                        <a:rPr lang="en-US" altLang="zh-CN"/>
                        <a:t>GuangZhou</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3</a:t>
                      </a:r>
                      <a:endParaRPr lang="en-US" altLang="zh-CN"/>
                    </a:p>
                  </a:txBody>
                  <a:tcPr/>
                </a:tc>
              </a:tr>
              <a:tr h="631190">
                <a:tc>
                  <a:txBody>
                    <a:bodyPr/>
                    <a:p>
                      <a:pPr algn="ctr">
                        <a:buNone/>
                      </a:pPr>
                      <a:r>
                        <a:rPr lang="en-US" altLang="zh-CN"/>
                        <a:t>WuHan</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4</a:t>
                      </a:r>
                      <a:endParaRPr lang="en-US" altLang="zh-CN"/>
                    </a:p>
                  </a:txBody>
                  <a:tcPr/>
                </a:tc>
              </a:tr>
              <a:tr h="631190">
                <a:tc>
                  <a:txBody>
                    <a:bodyPr/>
                    <a:p>
                      <a:pPr algn="ctr">
                        <a:buNone/>
                      </a:pPr>
                      <a:r>
                        <a:rPr lang="en-US" altLang="zh-CN"/>
                        <a:t>Shanghai</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5</a:t>
                      </a:r>
                      <a:endParaRPr lang="en-US" altLang="zh-CN"/>
                    </a:p>
                  </a:txBody>
                  <a:tcPr/>
                </a:tc>
              </a:tr>
              <a:tr h="631190">
                <a:tc>
                  <a:txBody>
                    <a:bodyPr/>
                    <a:p>
                      <a:pPr algn="ctr">
                        <a:buNone/>
                      </a:pPr>
                      <a:r>
                        <a:rPr lang="en-US" altLang="zh-CN"/>
                        <a:t>XinJiang</a:t>
                      </a:r>
                      <a:endParaRPr lang="en-US" altLang="zh-CN"/>
                    </a:p>
                  </a:txBody>
                  <a:tcPr/>
                </a:tc>
                <a:tc>
                  <a:txBody>
                    <a:bodyPr/>
                    <a:p>
                      <a:pPr algn="ctr">
                        <a:buNone/>
                      </a:pPr>
                      <a:r>
                        <a:rPr lang="en-US" altLang="zh-CN"/>
                        <a:t>8</a:t>
                      </a:r>
                      <a:endParaRPr lang="en-US" altLang="zh-CN"/>
                    </a:p>
                  </a:txBody>
                  <a:tcPr/>
                </a:tc>
                <a:tc>
                  <a:txBody>
                    <a:bodyPr/>
                    <a:p>
                      <a:pPr algn="ctr">
                        <a:buNone/>
                      </a:pPr>
                      <a:r>
                        <a:rPr lang="en-US" altLang="zh-CN"/>
                        <a:t>4</a:t>
                      </a:r>
                      <a:endParaRPr lang="en-US" altLang="zh-CN"/>
                    </a:p>
                  </a:txBody>
                  <a:tcPr/>
                </a:tc>
              </a:tr>
            </a:tbl>
          </a:graphicData>
        </a:graphic>
      </p:graphicFrame>
      <p:graphicFrame>
        <p:nvGraphicFramePr>
          <p:cNvPr id="6" name="表格 5"/>
          <p:cNvGraphicFramePr/>
          <p:nvPr>
            <p:custDataLst>
              <p:tags r:id="rId2"/>
            </p:custDataLst>
          </p:nvPr>
        </p:nvGraphicFramePr>
        <p:xfrm>
          <a:off x="323215" y="1268730"/>
          <a:ext cx="5217160" cy="3108960"/>
        </p:xfrm>
        <a:graphic>
          <a:graphicData uri="http://schemas.openxmlformats.org/drawingml/2006/table">
            <a:tbl>
              <a:tblPr firstRow="1" bandRow="1">
                <a:tableStyleId>{0505E3EF-67EA-436B-97B2-0124C06EBD24}</a:tableStyleId>
              </a:tblPr>
              <a:tblGrid>
                <a:gridCol w="652145"/>
                <a:gridCol w="652145"/>
                <a:gridCol w="652145"/>
                <a:gridCol w="652145"/>
                <a:gridCol w="652145"/>
                <a:gridCol w="652145"/>
                <a:gridCol w="652145"/>
                <a:gridCol w="652145"/>
              </a:tblGrid>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r>
              <a:tr h="388620">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bl>
          </a:graphicData>
        </a:graphic>
      </p:graphicFrame>
      <p:grpSp>
        <p:nvGrpSpPr>
          <p:cNvPr id="17" name="组合 16"/>
          <p:cNvGrpSpPr/>
          <p:nvPr/>
        </p:nvGrpSpPr>
        <p:grpSpPr>
          <a:xfrm>
            <a:off x="-108585" y="1268730"/>
            <a:ext cx="462280" cy="3195320"/>
            <a:chOff x="4818" y="1971"/>
            <a:chExt cx="728" cy="5032"/>
          </a:xfrm>
        </p:grpSpPr>
        <p:sp>
          <p:nvSpPr>
            <p:cNvPr id="8" name="文本框 7"/>
            <p:cNvSpPr txBox="1"/>
            <p:nvPr/>
          </p:nvSpPr>
          <p:spPr>
            <a:xfrm>
              <a:off x="4818" y="1971"/>
              <a:ext cx="729" cy="580"/>
            </a:xfrm>
            <a:prstGeom prst="rect">
              <a:avLst/>
            </a:prstGeom>
            <a:noFill/>
          </p:spPr>
          <p:txBody>
            <a:bodyPr wrap="square" rtlCol="0">
              <a:spAutoFit/>
            </a:bodyPr>
            <a:p>
              <a:r>
                <a:rPr lang="en-US" altLang="zh-CN"/>
                <a:t>1</a:t>
              </a:r>
              <a:endParaRPr lang="en-US" altLang="zh-CN"/>
            </a:p>
          </p:txBody>
        </p:sp>
        <p:sp>
          <p:nvSpPr>
            <p:cNvPr id="9" name="文本框 8"/>
            <p:cNvSpPr txBox="1"/>
            <p:nvPr/>
          </p:nvSpPr>
          <p:spPr>
            <a:xfrm>
              <a:off x="4818" y="2607"/>
              <a:ext cx="729" cy="580"/>
            </a:xfrm>
            <a:prstGeom prst="rect">
              <a:avLst/>
            </a:prstGeom>
            <a:noFill/>
          </p:spPr>
          <p:txBody>
            <a:bodyPr wrap="square" rtlCol="0">
              <a:spAutoFit/>
            </a:bodyPr>
            <a:p>
              <a:r>
                <a:rPr lang="en-US" altLang="zh-CN"/>
                <a:t>2</a:t>
              </a:r>
              <a:endParaRPr lang="en-US" altLang="zh-CN"/>
            </a:p>
          </p:txBody>
        </p:sp>
        <p:sp>
          <p:nvSpPr>
            <p:cNvPr id="10" name="文本框 9"/>
            <p:cNvSpPr txBox="1"/>
            <p:nvPr/>
          </p:nvSpPr>
          <p:spPr>
            <a:xfrm>
              <a:off x="4818" y="3879"/>
              <a:ext cx="729" cy="580"/>
            </a:xfrm>
            <a:prstGeom prst="rect">
              <a:avLst/>
            </a:prstGeom>
            <a:noFill/>
          </p:spPr>
          <p:txBody>
            <a:bodyPr wrap="square" rtlCol="0">
              <a:spAutoFit/>
            </a:bodyPr>
            <a:p>
              <a:r>
                <a:rPr lang="en-US" altLang="zh-CN"/>
                <a:t>4</a:t>
              </a:r>
              <a:endParaRPr lang="en-US" altLang="zh-CN"/>
            </a:p>
          </p:txBody>
        </p:sp>
        <p:sp>
          <p:nvSpPr>
            <p:cNvPr id="11" name="文本框 10"/>
            <p:cNvSpPr txBox="1"/>
            <p:nvPr/>
          </p:nvSpPr>
          <p:spPr>
            <a:xfrm>
              <a:off x="4818" y="3243"/>
              <a:ext cx="729" cy="580"/>
            </a:xfrm>
            <a:prstGeom prst="rect">
              <a:avLst/>
            </a:prstGeom>
            <a:noFill/>
          </p:spPr>
          <p:txBody>
            <a:bodyPr wrap="square" rtlCol="0">
              <a:spAutoFit/>
            </a:bodyPr>
            <a:p>
              <a:r>
                <a:rPr lang="en-US" altLang="zh-CN"/>
                <a:t>3</a:t>
              </a:r>
              <a:endParaRPr lang="en-US" altLang="zh-CN"/>
            </a:p>
          </p:txBody>
        </p:sp>
        <p:sp>
          <p:nvSpPr>
            <p:cNvPr id="12" name="文本框 11"/>
            <p:cNvSpPr txBox="1"/>
            <p:nvPr/>
          </p:nvSpPr>
          <p:spPr>
            <a:xfrm>
              <a:off x="4818" y="4515"/>
              <a:ext cx="729" cy="580"/>
            </a:xfrm>
            <a:prstGeom prst="rect">
              <a:avLst/>
            </a:prstGeom>
            <a:noFill/>
          </p:spPr>
          <p:txBody>
            <a:bodyPr wrap="square" rtlCol="0">
              <a:spAutoFit/>
            </a:bodyPr>
            <a:p>
              <a:r>
                <a:rPr lang="en-US" altLang="zh-CN"/>
                <a:t>5</a:t>
              </a:r>
              <a:endParaRPr lang="en-US" altLang="zh-CN"/>
            </a:p>
          </p:txBody>
        </p:sp>
        <p:sp>
          <p:nvSpPr>
            <p:cNvPr id="13" name="文本框 12"/>
            <p:cNvSpPr txBox="1"/>
            <p:nvPr/>
          </p:nvSpPr>
          <p:spPr>
            <a:xfrm>
              <a:off x="4818" y="5151"/>
              <a:ext cx="729" cy="580"/>
            </a:xfrm>
            <a:prstGeom prst="rect">
              <a:avLst/>
            </a:prstGeom>
            <a:noFill/>
          </p:spPr>
          <p:txBody>
            <a:bodyPr wrap="square" rtlCol="0">
              <a:spAutoFit/>
            </a:bodyPr>
            <a:p>
              <a:r>
                <a:rPr lang="en-US" altLang="zh-CN"/>
                <a:t>6</a:t>
              </a:r>
              <a:endParaRPr lang="en-US" altLang="zh-CN"/>
            </a:p>
          </p:txBody>
        </p:sp>
        <p:sp>
          <p:nvSpPr>
            <p:cNvPr id="15" name="文本框 14"/>
            <p:cNvSpPr txBox="1"/>
            <p:nvPr/>
          </p:nvSpPr>
          <p:spPr>
            <a:xfrm>
              <a:off x="4818" y="5787"/>
              <a:ext cx="729" cy="580"/>
            </a:xfrm>
            <a:prstGeom prst="rect">
              <a:avLst/>
            </a:prstGeom>
            <a:noFill/>
          </p:spPr>
          <p:txBody>
            <a:bodyPr wrap="square" rtlCol="0">
              <a:spAutoFit/>
            </a:bodyPr>
            <a:p>
              <a:r>
                <a:rPr lang="en-US" altLang="zh-CN"/>
                <a:t>7</a:t>
              </a:r>
              <a:endParaRPr lang="en-US" altLang="zh-CN"/>
            </a:p>
          </p:txBody>
        </p:sp>
        <p:sp>
          <p:nvSpPr>
            <p:cNvPr id="16" name="文本框 15"/>
            <p:cNvSpPr txBox="1"/>
            <p:nvPr/>
          </p:nvSpPr>
          <p:spPr>
            <a:xfrm>
              <a:off x="4818" y="6423"/>
              <a:ext cx="729" cy="580"/>
            </a:xfrm>
            <a:prstGeom prst="rect">
              <a:avLst/>
            </a:prstGeom>
            <a:noFill/>
          </p:spPr>
          <p:txBody>
            <a:bodyPr wrap="square" rtlCol="0">
              <a:spAutoFit/>
            </a:bodyPr>
            <a:p>
              <a:r>
                <a:rPr lang="en-US" altLang="zh-CN"/>
                <a:t>8</a:t>
              </a:r>
              <a:endParaRPr lang="en-US" altLang="zh-CN"/>
            </a:p>
          </p:txBody>
        </p:sp>
      </p:grpSp>
      <p:grpSp>
        <p:nvGrpSpPr>
          <p:cNvPr id="25" name="组合 24"/>
          <p:cNvGrpSpPr/>
          <p:nvPr/>
        </p:nvGrpSpPr>
        <p:grpSpPr>
          <a:xfrm>
            <a:off x="467360" y="908685"/>
            <a:ext cx="5071745" cy="368300"/>
            <a:chOff x="6066" y="1431"/>
            <a:chExt cx="7987" cy="580"/>
          </a:xfrm>
        </p:grpSpPr>
        <p:sp>
          <p:nvSpPr>
            <p:cNvPr id="14" name="文本框 13"/>
            <p:cNvSpPr txBox="1"/>
            <p:nvPr/>
          </p:nvSpPr>
          <p:spPr>
            <a:xfrm>
              <a:off x="6066" y="1431"/>
              <a:ext cx="729" cy="580"/>
            </a:xfrm>
            <a:prstGeom prst="rect">
              <a:avLst/>
            </a:prstGeom>
            <a:noFill/>
          </p:spPr>
          <p:txBody>
            <a:bodyPr wrap="square" rtlCol="0">
              <a:spAutoFit/>
            </a:bodyPr>
            <a:p>
              <a:r>
                <a:rPr lang="en-US" altLang="zh-CN"/>
                <a:t>1</a:t>
              </a:r>
              <a:endParaRPr lang="en-US" altLang="zh-CN"/>
            </a:p>
          </p:txBody>
        </p:sp>
        <p:sp>
          <p:nvSpPr>
            <p:cNvPr id="18" name="文本框 17"/>
            <p:cNvSpPr txBox="1"/>
            <p:nvPr/>
          </p:nvSpPr>
          <p:spPr>
            <a:xfrm>
              <a:off x="7103" y="1431"/>
              <a:ext cx="729" cy="580"/>
            </a:xfrm>
            <a:prstGeom prst="rect">
              <a:avLst/>
            </a:prstGeom>
            <a:noFill/>
          </p:spPr>
          <p:txBody>
            <a:bodyPr wrap="square" rtlCol="0">
              <a:spAutoFit/>
            </a:bodyPr>
            <a:p>
              <a:r>
                <a:rPr lang="en-US" altLang="zh-CN"/>
                <a:t>2</a:t>
              </a:r>
              <a:endParaRPr lang="en-US" altLang="zh-CN"/>
            </a:p>
          </p:txBody>
        </p:sp>
        <p:sp>
          <p:nvSpPr>
            <p:cNvPr id="19" name="文本框 18"/>
            <p:cNvSpPr txBox="1"/>
            <p:nvPr/>
          </p:nvSpPr>
          <p:spPr>
            <a:xfrm>
              <a:off x="8140" y="1431"/>
              <a:ext cx="729" cy="580"/>
            </a:xfrm>
            <a:prstGeom prst="rect">
              <a:avLst/>
            </a:prstGeom>
            <a:noFill/>
          </p:spPr>
          <p:txBody>
            <a:bodyPr wrap="square" rtlCol="0">
              <a:spAutoFit/>
            </a:bodyPr>
            <a:p>
              <a:r>
                <a:rPr lang="en-US" altLang="zh-CN"/>
                <a:t>3</a:t>
              </a:r>
              <a:endParaRPr lang="en-US" altLang="zh-CN"/>
            </a:p>
          </p:txBody>
        </p:sp>
        <p:sp>
          <p:nvSpPr>
            <p:cNvPr id="20" name="文本框 19"/>
            <p:cNvSpPr txBox="1"/>
            <p:nvPr/>
          </p:nvSpPr>
          <p:spPr>
            <a:xfrm>
              <a:off x="9177" y="1431"/>
              <a:ext cx="729" cy="580"/>
            </a:xfrm>
            <a:prstGeom prst="rect">
              <a:avLst/>
            </a:prstGeom>
            <a:noFill/>
          </p:spPr>
          <p:txBody>
            <a:bodyPr wrap="square" rtlCol="0">
              <a:spAutoFit/>
            </a:bodyPr>
            <a:p>
              <a:r>
                <a:rPr lang="en-US" altLang="zh-CN"/>
                <a:t>4</a:t>
              </a:r>
              <a:endParaRPr lang="en-US" altLang="zh-CN"/>
            </a:p>
          </p:txBody>
        </p:sp>
        <p:sp>
          <p:nvSpPr>
            <p:cNvPr id="21" name="文本框 20"/>
            <p:cNvSpPr txBox="1"/>
            <p:nvPr/>
          </p:nvSpPr>
          <p:spPr>
            <a:xfrm>
              <a:off x="10214" y="1431"/>
              <a:ext cx="729" cy="580"/>
            </a:xfrm>
            <a:prstGeom prst="rect">
              <a:avLst/>
            </a:prstGeom>
            <a:noFill/>
          </p:spPr>
          <p:txBody>
            <a:bodyPr wrap="square" rtlCol="0">
              <a:spAutoFit/>
            </a:bodyPr>
            <a:p>
              <a:r>
                <a:rPr lang="en-US" altLang="zh-CN"/>
                <a:t>5</a:t>
              </a:r>
              <a:endParaRPr lang="en-US" altLang="zh-CN"/>
            </a:p>
          </p:txBody>
        </p:sp>
        <p:sp>
          <p:nvSpPr>
            <p:cNvPr id="22" name="文本框 21"/>
            <p:cNvSpPr txBox="1"/>
            <p:nvPr/>
          </p:nvSpPr>
          <p:spPr>
            <a:xfrm>
              <a:off x="12288" y="1431"/>
              <a:ext cx="729" cy="580"/>
            </a:xfrm>
            <a:prstGeom prst="rect">
              <a:avLst/>
            </a:prstGeom>
            <a:noFill/>
          </p:spPr>
          <p:txBody>
            <a:bodyPr wrap="square" rtlCol="0">
              <a:spAutoFit/>
            </a:bodyPr>
            <a:p>
              <a:r>
                <a:rPr lang="en-US" altLang="zh-CN"/>
                <a:t>7</a:t>
              </a:r>
              <a:endParaRPr lang="en-US" altLang="zh-CN"/>
            </a:p>
          </p:txBody>
        </p:sp>
        <p:sp>
          <p:nvSpPr>
            <p:cNvPr id="23" name="文本框 22"/>
            <p:cNvSpPr txBox="1"/>
            <p:nvPr/>
          </p:nvSpPr>
          <p:spPr>
            <a:xfrm>
              <a:off x="11251" y="1431"/>
              <a:ext cx="729" cy="580"/>
            </a:xfrm>
            <a:prstGeom prst="rect">
              <a:avLst/>
            </a:prstGeom>
            <a:noFill/>
          </p:spPr>
          <p:txBody>
            <a:bodyPr wrap="square" rtlCol="0">
              <a:spAutoFit/>
            </a:bodyPr>
            <a:p>
              <a:r>
                <a:rPr lang="en-US" altLang="zh-CN"/>
                <a:t>6</a:t>
              </a:r>
              <a:endParaRPr lang="en-US" altLang="zh-CN"/>
            </a:p>
          </p:txBody>
        </p:sp>
        <p:sp>
          <p:nvSpPr>
            <p:cNvPr id="24" name="文本框 23"/>
            <p:cNvSpPr txBox="1"/>
            <p:nvPr/>
          </p:nvSpPr>
          <p:spPr>
            <a:xfrm>
              <a:off x="13325" y="1431"/>
              <a:ext cx="729" cy="580"/>
            </a:xfrm>
            <a:prstGeom prst="rect">
              <a:avLst/>
            </a:prstGeom>
            <a:noFill/>
          </p:spPr>
          <p:txBody>
            <a:bodyPr wrap="square" rtlCol="0">
              <a:spAutoFit/>
            </a:bodyPr>
            <a:p>
              <a:r>
                <a:rPr lang="en-US" altLang="zh-CN"/>
                <a:t>8</a:t>
              </a:r>
              <a:endParaRPr lang="en-US" altLang="zh-CN"/>
            </a:p>
          </p:txBody>
        </p:sp>
      </p:grpSp>
      <p:cxnSp>
        <p:nvCxnSpPr>
          <p:cNvPr id="26" name="直接连接符 25"/>
          <p:cNvCxnSpPr/>
          <p:nvPr/>
        </p:nvCxnSpPr>
        <p:spPr>
          <a:xfrm>
            <a:off x="320675" y="1282700"/>
            <a:ext cx="5187315" cy="308229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Quiz</a:t>
            </a:r>
            <a:endParaRPr lang="en-US" dirty="0"/>
          </a:p>
        </p:txBody>
      </p:sp>
      <p:graphicFrame>
        <p:nvGraphicFramePr>
          <p:cNvPr id="5" name="表格 4"/>
          <p:cNvGraphicFramePr/>
          <p:nvPr>
            <p:custDataLst>
              <p:tags r:id="rId1"/>
            </p:custDataLst>
          </p:nvPr>
        </p:nvGraphicFramePr>
        <p:xfrm>
          <a:off x="107315" y="980440"/>
          <a:ext cx="3474085" cy="3628390"/>
        </p:xfrm>
        <a:graphic>
          <a:graphicData uri="http://schemas.openxmlformats.org/drawingml/2006/table">
            <a:tbl>
              <a:tblPr firstRow="1" bandRow="1">
                <a:tableStyleId>{5C22544A-7EE6-4342-B048-85BDC9FD1C3A}</a:tableStyleId>
              </a:tblPr>
              <a:tblGrid>
                <a:gridCol w="1506220"/>
                <a:gridCol w="895985"/>
                <a:gridCol w="1071880"/>
              </a:tblGrid>
              <a:tr h="640080">
                <a:tc>
                  <a:txBody>
                    <a:bodyPr/>
                    <a:p>
                      <a:pPr>
                        <a:buNone/>
                      </a:pPr>
                      <a:r>
                        <a:rPr lang="en-US" altLang="zh-CN"/>
                        <a:t>City</a:t>
                      </a:r>
                      <a:endParaRPr lang="en-US" altLang="zh-CN"/>
                    </a:p>
                  </a:txBody>
                  <a:tcPr/>
                </a:tc>
                <a:tc>
                  <a:txBody>
                    <a:bodyPr/>
                    <a:p>
                      <a:pPr>
                        <a:buNone/>
                      </a:pPr>
                      <a:r>
                        <a:rPr lang="en-US" altLang="zh-CN"/>
                        <a:t># of Nodes</a:t>
                      </a:r>
                      <a:endParaRPr lang="en-US" altLang="zh-CN"/>
                    </a:p>
                  </a:txBody>
                  <a:tcPr/>
                </a:tc>
                <a:tc>
                  <a:txBody>
                    <a:bodyPr/>
                    <a:p>
                      <a:pPr>
                        <a:buNone/>
                      </a:pPr>
                      <a:r>
                        <a:rPr lang="en-US" altLang="zh-CN"/>
                        <a:t>Degree</a:t>
                      </a:r>
                      <a:endParaRPr lang="en-US" altLang="zh-CN"/>
                    </a:p>
                  </a:txBody>
                  <a:tcPr/>
                </a:tc>
              </a:tr>
              <a:tr h="365760">
                <a:tc>
                  <a:txBody>
                    <a:bodyPr/>
                    <a:p>
                      <a:pPr algn="ctr">
                        <a:buNone/>
                      </a:pPr>
                      <a:r>
                        <a:rPr lang="en-US" altLang="zh-CN"/>
                        <a:t>Xi’an</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3</a:t>
                      </a:r>
                      <a:endParaRPr lang="en-US" altLang="zh-CN"/>
                    </a:p>
                  </a:txBody>
                  <a:tcPr/>
                </a:tc>
              </a:tr>
              <a:tr h="365760">
                <a:tc>
                  <a:txBody>
                    <a:bodyPr/>
                    <a:p>
                      <a:pPr algn="ctr">
                        <a:buNone/>
                      </a:pPr>
                      <a:r>
                        <a:rPr lang="en-US" altLang="zh-CN"/>
                        <a:t>Beijing</a:t>
                      </a:r>
                      <a:endParaRPr lang="en-US" altLang="zh-CN"/>
                    </a:p>
                  </a:txBody>
                  <a:tcPr/>
                </a:tc>
                <a:tc>
                  <a:txBody>
                    <a:bodyPr/>
                    <a:p>
                      <a:pPr algn="ctr">
                        <a:buNone/>
                      </a:pPr>
                      <a:r>
                        <a:rPr lang="en-US" altLang="zh-CN"/>
                        <a:t>2</a:t>
                      </a:r>
                      <a:endParaRPr lang="en-US" altLang="zh-CN"/>
                    </a:p>
                  </a:txBody>
                  <a:tcPr/>
                </a:tc>
                <a:tc>
                  <a:txBody>
                    <a:bodyPr/>
                    <a:p>
                      <a:pPr algn="ctr">
                        <a:buNone/>
                      </a:pPr>
                      <a:r>
                        <a:rPr lang="en-US" altLang="zh-CN"/>
                        <a:t>7</a:t>
                      </a:r>
                      <a:endParaRPr lang="en-US" altLang="zh-CN"/>
                    </a:p>
                  </a:txBody>
                  <a:tcPr/>
                </a:tc>
              </a:tr>
              <a:tr h="293370">
                <a:tc>
                  <a:txBody>
                    <a:bodyPr/>
                    <a:p>
                      <a:pPr algn="ctr">
                        <a:buNone/>
                      </a:pPr>
                      <a:r>
                        <a:rPr lang="en-US" altLang="zh-CN"/>
                        <a:t>ZhengZhou</a:t>
                      </a:r>
                      <a:endParaRPr lang="en-US" altLang="zh-CN"/>
                    </a:p>
                  </a:txBody>
                  <a:tcPr/>
                </a:tc>
                <a:tc>
                  <a:txBody>
                    <a:bodyPr/>
                    <a:p>
                      <a:pPr algn="ctr">
                        <a:buNone/>
                      </a:pPr>
                      <a:r>
                        <a:rPr lang="en-US" altLang="zh-CN"/>
                        <a:t>3</a:t>
                      </a:r>
                      <a:endParaRPr lang="en-US" altLang="zh-CN"/>
                    </a:p>
                  </a:txBody>
                  <a:tcPr/>
                </a:tc>
                <a:tc>
                  <a:txBody>
                    <a:bodyPr/>
                    <a:p>
                      <a:pPr algn="ctr">
                        <a:buNone/>
                      </a:pPr>
                      <a:r>
                        <a:rPr lang="en-US" altLang="zh-CN"/>
                        <a:t>5</a:t>
                      </a:r>
                      <a:endParaRPr lang="en-US" altLang="zh-CN"/>
                    </a:p>
                  </a:txBody>
                  <a:tcPr/>
                </a:tc>
              </a:tr>
              <a:tr h="315595">
                <a:tc>
                  <a:txBody>
                    <a:bodyPr/>
                    <a:p>
                      <a:pPr algn="ctr">
                        <a:buNone/>
                      </a:pPr>
                      <a:r>
                        <a:rPr lang="en-US" altLang="zh-CN"/>
                        <a:t>Chengdu</a:t>
                      </a:r>
                      <a:endParaRPr lang="en-US" altLang="zh-CN"/>
                    </a:p>
                  </a:txBody>
                  <a:tcPr/>
                </a:tc>
                <a:tc>
                  <a:txBody>
                    <a:bodyPr/>
                    <a:p>
                      <a:pPr algn="ctr">
                        <a:buNone/>
                      </a:pPr>
                      <a:r>
                        <a:rPr lang="en-US" altLang="zh-CN"/>
                        <a:t>4</a:t>
                      </a:r>
                      <a:endParaRPr lang="en-US" altLang="zh-CN"/>
                    </a:p>
                  </a:txBody>
                  <a:tcPr/>
                </a:tc>
                <a:tc>
                  <a:txBody>
                    <a:bodyPr/>
                    <a:p>
                      <a:pPr algn="ctr">
                        <a:buNone/>
                      </a:pPr>
                      <a:r>
                        <a:rPr lang="en-US" altLang="zh-CN"/>
                        <a:t>3</a:t>
                      </a:r>
                      <a:endParaRPr lang="en-US" altLang="zh-CN"/>
                    </a:p>
                  </a:txBody>
                  <a:tcPr/>
                </a:tc>
              </a:tr>
              <a:tr h="386080">
                <a:tc>
                  <a:txBody>
                    <a:bodyPr/>
                    <a:p>
                      <a:pPr algn="ctr">
                        <a:buNone/>
                      </a:pPr>
                      <a:r>
                        <a:rPr lang="en-US" altLang="zh-CN"/>
                        <a:t>GuangZhou</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3</a:t>
                      </a:r>
                      <a:endParaRPr lang="en-US" altLang="zh-CN"/>
                    </a:p>
                  </a:txBody>
                  <a:tcPr/>
                </a:tc>
              </a:tr>
              <a:tr h="276225">
                <a:tc>
                  <a:txBody>
                    <a:bodyPr/>
                    <a:p>
                      <a:pPr algn="ctr">
                        <a:buNone/>
                      </a:pPr>
                      <a:r>
                        <a:rPr lang="en-US" altLang="zh-CN"/>
                        <a:t>WuHan</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4</a:t>
                      </a:r>
                      <a:endParaRPr lang="en-US" altLang="zh-CN"/>
                    </a:p>
                  </a:txBody>
                  <a:tcPr/>
                </a:tc>
              </a:tr>
              <a:tr h="311150">
                <a:tc>
                  <a:txBody>
                    <a:bodyPr/>
                    <a:p>
                      <a:pPr algn="ctr">
                        <a:buNone/>
                      </a:pPr>
                      <a:r>
                        <a:rPr lang="en-US" altLang="zh-CN"/>
                        <a:t>Shanghai</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5</a:t>
                      </a:r>
                      <a:endParaRPr lang="en-US" altLang="zh-CN"/>
                    </a:p>
                  </a:txBody>
                  <a:tcPr/>
                </a:tc>
              </a:tr>
              <a:tr h="407670">
                <a:tc>
                  <a:txBody>
                    <a:bodyPr/>
                    <a:p>
                      <a:pPr algn="ctr">
                        <a:buNone/>
                      </a:pPr>
                      <a:r>
                        <a:rPr lang="en-US" altLang="zh-CN"/>
                        <a:t>XinJiang</a:t>
                      </a:r>
                      <a:endParaRPr lang="en-US" altLang="zh-CN"/>
                    </a:p>
                  </a:txBody>
                  <a:tcPr/>
                </a:tc>
                <a:tc>
                  <a:txBody>
                    <a:bodyPr/>
                    <a:p>
                      <a:pPr algn="ctr">
                        <a:buNone/>
                      </a:pPr>
                      <a:r>
                        <a:rPr lang="en-US" altLang="zh-CN"/>
                        <a:t>8</a:t>
                      </a:r>
                      <a:endParaRPr lang="en-US" altLang="zh-CN"/>
                    </a:p>
                  </a:txBody>
                  <a:tcPr/>
                </a:tc>
                <a:tc>
                  <a:txBody>
                    <a:bodyPr/>
                    <a:p>
                      <a:pPr algn="ctr">
                        <a:buNone/>
                      </a:pPr>
                      <a:r>
                        <a:rPr lang="en-US" altLang="zh-CN"/>
                        <a:t>4</a:t>
                      </a:r>
                      <a:endParaRPr lang="en-US" altLang="zh-CN"/>
                    </a:p>
                  </a:txBody>
                  <a:tcPr/>
                </a:tc>
              </a:tr>
            </a:tbl>
          </a:graphicData>
        </a:graphic>
      </p:graphicFrame>
      <p:sp>
        <p:nvSpPr>
          <p:cNvPr id="3" name="文本框 2"/>
          <p:cNvSpPr txBox="1"/>
          <p:nvPr/>
        </p:nvSpPr>
        <p:spPr>
          <a:xfrm>
            <a:off x="5075555" y="1679575"/>
            <a:ext cx="3301365" cy="645160"/>
          </a:xfrm>
          <a:prstGeom prst="rect">
            <a:avLst/>
          </a:prstGeom>
          <a:noFill/>
        </p:spPr>
        <p:txBody>
          <a:bodyPr wrap="square" rtlCol="0">
            <a:spAutoFit/>
          </a:bodyPr>
          <a:p>
            <a:r>
              <a:rPr lang="en-US" altLang="zh-CN" sz="3600"/>
              <a:t>{3, 4, 5, 7}</a:t>
            </a:r>
            <a:endParaRPr lang="en-US" altLang="zh-CN" sz="3600"/>
          </a:p>
        </p:txBody>
      </p:sp>
      <p:sp>
        <p:nvSpPr>
          <p:cNvPr id="4" name="文本框 3"/>
          <p:cNvSpPr txBox="1"/>
          <p:nvPr/>
        </p:nvSpPr>
        <p:spPr>
          <a:xfrm>
            <a:off x="5075555" y="3068955"/>
            <a:ext cx="3301365" cy="645160"/>
          </a:xfrm>
          <a:prstGeom prst="rect">
            <a:avLst/>
          </a:prstGeom>
          <a:noFill/>
        </p:spPr>
        <p:txBody>
          <a:bodyPr wrap="square" rtlCol="0">
            <a:spAutoFit/>
          </a:bodyPr>
          <a:p>
            <a:r>
              <a:rPr lang="en-US" altLang="zh-CN" sz="3600"/>
              <a:t>{3, 2, 2, 1}</a:t>
            </a:r>
            <a:endParaRPr lang="en-US" altLang="zh-CN" sz="3600"/>
          </a:p>
        </p:txBody>
      </p:sp>
      <p:sp>
        <p:nvSpPr>
          <p:cNvPr id="7" name="文本框 6"/>
          <p:cNvSpPr txBox="1"/>
          <p:nvPr/>
        </p:nvSpPr>
        <p:spPr>
          <a:xfrm>
            <a:off x="4499610" y="4725035"/>
            <a:ext cx="3782060" cy="645160"/>
          </a:xfrm>
          <a:prstGeom prst="rect">
            <a:avLst/>
          </a:prstGeom>
          <a:noFill/>
        </p:spPr>
        <p:txBody>
          <a:bodyPr wrap="square" rtlCol="0">
            <a:spAutoFit/>
          </a:bodyPr>
          <a:p>
            <a:r>
              <a:rPr lang="en-US" altLang="zh-CN" sz="3600"/>
              <a:t>{3/8, 2/8, 2/8, 1/8}</a:t>
            </a:r>
            <a:endParaRPr lang="en-US" altLang="zh-CN" sz="3600"/>
          </a:p>
        </p:txBody>
      </p:sp>
      <p:sp>
        <p:nvSpPr>
          <p:cNvPr id="27" name="下箭头 26"/>
          <p:cNvSpPr/>
          <p:nvPr/>
        </p:nvSpPr>
        <p:spPr>
          <a:xfrm rot="16200000">
            <a:off x="3816985" y="1591310"/>
            <a:ext cx="645795" cy="86423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下箭头 27"/>
          <p:cNvSpPr/>
          <p:nvPr/>
        </p:nvSpPr>
        <p:spPr>
          <a:xfrm>
            <a:off x="5795645" y="2276475"/>
            <a:ext cx="645795" cy="86423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下箭头 28"/>
          <p:cNvSpPr/>
          <p:nvPr/>
        </p:nvSpPr>
        <p:spPr>
          <a:xfrm>
            <a:off x="5868035" y="3933190"/>
            <a:ext cx="645795" cy="86423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P spid="28" grpId="0" animBg="1"/>
      <p:bldP spid="4" grpId="0"/>
      <p:bldP spid="29" grpId="0" animBg="1"/>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1295400" y="3886200"/>
            <a:ext cx="7543800" cy="2438400"/>
          </a:xfrm>
        </p:spPr>
        <p:txBody>
          <a:bodyPr/>
          <a:lstStyle/>
          <a:p>
            <a:r>
              <a:rPr lang="en-US" dirty="0" smtClean="0"/>
              <a:t>Adjacent nodes/Edges, Walk/Path/Trail/Tour/Cycle, </a:t>
            </a:r>
            <a:endParaRPr lang="en-US" dirty="0"/>
          </a:p>
        </p:txBody>
      </p:sp>
      <p:sp>
        <p:nvSpPr>
          <p:cNvPr id="3" name="Title 2"/>
          <p:cNvSpPr>
            <a:spLocks noGrp="1"/>
          </p:cNvSpPr>
          <p:nvPr>
            <p:ph type="title"/>
          </p:nvPr>
        </p:nvSpPr>
        <p:spPr/>
        <p:txBody>
          <a:bodyPr/>
          <a:lstStyle/>
          <a:p>
            <a:r>
              <a:rPr lang="en-US" dirty="0" smtClean="0">
                <a:solidFill>
                  <a:schemeClr val="tx1"/>
                </a:solidFill>
              </a:rPr>
              <a:t>Connectivity in Graphs</a:t>
            </a:r>
            <a:br>
              <a:rPr lang="en-US" dirty="0" smtClean="0">
                <a:solidFill>
                  <a:schemeClr val="tx1"/>
                </a:solidFill>
              </a:rPr>
            </a:b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5" name="文本框 4"/>
          <p:cNvSpPr txBox="1"/>
          <p:nvPr/>
        </p:nvSpPr>
        <p:spPr>
          <a:xfrm>
            <a:off x="539115" y="764540"/>
            <a:ext cx="8382635" cy="6000750"/>
          </a:xfrm>
          <a:prstGeom prst="rect">
            <a:avLst/>
          </a:prstGeom>
          <a:noFill/>
        </p:spPr>
        <p:txBody>
          <a:bodyPr wrap="square" rtlCol="0" anchor="t">
            <a:spAutoFit/>
          </a:bodyPr>
          <a:p>
            <a:r>
              <a:rPr lang="zh-CN" altLang="en-US" sz="2400" i="1">
                <a:latin typeface="Arial" panose="020B0604020202020204" pitchFamily="34" charset="0"/>
                <a:cs typeface="Arial" panose="020B0604020202020204" pitchFamily="34" charset="0"/>
              </a:rPr>
              <a:t>Social sciences are a group of academic disciplines dedicated to examining society. This branch of science studies how people interact with each other, behave, develop as a culture, and influence the world.</a:t>
            </a:r>
            <a:endParaRPr lang="zh-CN" altLang="en-US" sz="2400" i="1">
              <a:latin typeface="Arial" panose="020B0604020202020204" pitchFamily="34" charset="0"/>
              <a:cs typeface="Arial" panose="020B0604020202020204" pitchFamily="34" charset="0"/>
            </a:endParaRPr>
          </a:p>
          <a:p>
            <a:endParaRPr lang="zh-CN" altLang="en-US" sz="2400" i="1">
              <a:latin typeface="Arial" panose="020B0604020202020204" pitchFamily="34" charset="0"/>
              <a:cs typeface="Arial" panose="020B0604020202020204" pitchFamily="34" charset="0"/>
            </a:endParaRPr>
          </a:p>
          <a:p>
            <a:r>
              <a:rPr lang="zh-CN" altLang="en-US" sz="2400" i="1">
                <a:latin typeface="Arial" panose="020B0604020202020204" pitchFamily="34" charset="0"/>
                <a:cs typeface="Arial" panose="020B0604020202020204" pitchFamily="34" charset="0"/>
              </a:rPr>
              <a:t>Social science is, in its broadest sense, the study of society and the manner in which people behave and influence the world around us.</a:t>
            </a:r>
            <a:endParaRPr lang="zh-CN" altLang="en-US" sz="2400" i="1">
              <a:latin typeface="Arial" panose="020B0604020202020204" pitchFamily="34" charset="0"/>
              <a:cs typeface="Arial" panose="020B0604020202020204" pitchFamily="34" charset="0"/>
            </a:endParaRPr>
          </a:p>
          <a:p>
            <a:endParaRPr lang="zh-CN" altLang="en-US" sz="2400" i="1">
              <a:latin typeface="Arial" panose="020B0604020202020204" pitchFamily="34" charset="0"/>
              <a:cs typeface="Arial" panose="020B0604020202020204" pitchFamily="34" charset="0"/>
            </a:endParaRPr>
          </a:p>
          <a:p>
            <a:r>
              <a:rPr lang="zh-CN" altLang="en-US" sz="2400" i="1">
                <a:latin typeface="Arial" panose="020B0604020202020204" pitchFamily="34" charset="0"/>
                <a:cs typeface="Arial" panose="020B0604020202020204" pitchFamily="34" charset="0"/>
              </a:rPr>
              <a:t>Social science tells us about the world beyond our immediate experience, and can help explain how our own society works - from the causes of unemployment or what helps economic growth, to how and why people vote, or what makes people happy. It provides vital information for governments and policymakers, local authorities, non-governmental organisations and others.</a:t>
            </a:r>
            <a:endParaRPr lang="zh-CN" altLang="en-US" sz="2400" i="1">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Adjacent nodes and Incident Edges</a:t>
            </a:r>
            <a:endParaRPr lang="en-US" dirty="0"/>
          </a:p>
        </p:txBody>
      </p:sp>
      <p:sp>
        <p:nvSpPr>
          <p:cNvPr id="3" name="Content Placeholder 2"/>
          <p:cNvSpPr>
            <a:spLocks noGrp="1"/>
          </p:cNvSpPr>
          <p:nvPr>
            <p:ph idx="1"/>
          </p:nvPr>
        </p:nvSpPr>
        <p:spPr>
          <a:xfrm>
            <a:off x="457200" y="1066800"/>
            <a:ext cx="8229600" cy="5257800"/>
          </a:xfrm>
        </p:spPr>
        <p:txBody>
          <a:bodyPr>
            <a:normAutofit fontScale="92500"/>
          </a:bodyPr>
          <a:lstStyle/>
          <a:p>
            <a:pPr marL="0" indent="0">
              <a:buNone/>
            </a:pPr>
            <a:r>
              <a:rPr lang="en-US" dirty="0" smtClean="0"/>
              <a:t>Two nodes are </a:t>
            </a:r>
            <a:r>
              <a:rPr lang="en-US" dirty="0" smtClean="0">
                <a:solidFill>
                  <a:srgbClr val="FF0000"/>
                </a:solidFill>
              </a:rPr>
              <a:t>adjacent</a:t>
            </a:r>
            <a:r>
              <a:rPr lang="en-US" dirty="0" smtClean="0"/>
              <a:t> if they are connected via an edge.</a:t>
            </a:r>
            <a:endParaRPr lang="en-US" dirty="0" smtClean="0"/>
          </a:p>
          <a:p>
            <a:pPr marL="0" indent="0">
              <a:buNone/>
            </a:pPr>
            <a:endParaRPr lang="en-US" dirty="0"/>
          </a:p>
          <a:p>
            <a:pPr marL="0" indent="0">
              <a:buNone/>
            </a:pPr>
            <a:r>
              <a:rPr lang="en-US" dirty="0" smtClean="0"/>
              <a:t>Two edges are </a:t>
            </a:r>
            <a:r>
              <a:rPr lang="en-US" dirty="0" smtClean="0">
                <a:solidFill>
                  <a:srgbClr val="FF0000"/>
                </a:solidFill>
              </a:rPr>
              <a:t>incident</a:t>
            </a:r>
            <a:r>
              <a:rPr lang="en-US" dirty="0" smtClean="0"/>
              <a:t>, if they share on end-point</a:t>
            </a:r>
            <a:endParaRPr lang="en-US" dirty="0" smtClean="0"/>
          </a:p>
          <a:p>
            <a:pPr marL="0" indent="0">
              <a:buNone/>
            </a:pPr>
            <a:endParaRPr lang="en-US" dirty="0"/>
          </a:p>
          <a:p>
            <a:pPr marL="0" indent="0">
              <a:buNone/>
            </a:pPr>
            <a:r>
              <a:rPr lang="en-US" dirty="0" smtClean="0"/>
              <a:t>When the graph is directed, edge directions must match for edges to be incident</a:t>
            </a:r>
            <a:endParaRPr lang="en-US" dirty="0" smtClean="0"/>
          </a:p>
          <a:p>
            <a:pPr marL="0" indent="0">
              <a:buNone/>
            </a:pPr>
            <a:endParaRPr lang="en-US" dirty="0" smtClean="0"/>
          </a:p>
          <a:p>
            <a:pPr marL="0" indent="0">
              <a:buNone/>
            </a:pPr>
            <a:r>
              <a:rPr lang="en-US" dirty="0" smtClean="0"/>
              <a:t>An </a:t>
            </a:r>
            <a:r>
              <a:rPr lang="en-US" dirty="0"/>
              <a:t>edge in a graph can be traversed when one starts</a:t>
            </a:r>
            <a:endParaRPr lang="en-US" dirty="0"/>
          </a:p>
          <a:p>
            <a:pPr marL="0" indent="0">
              <a:buNone/>
            </a:pPr>
            <a:r>
              <a:rPr lang="en-US" dirty="0"/>
              <a:t>at one of its end-nodes, moves along the edge, and stops at its other </a:t>
            </a:r>
            <a:r>
              <a:rPr lang="en-US" dirty="0" smtClean="0"/>
              <a:t>end-node</a:t>
            </a:r>
            <a:r>
              <a:rPr lang="en-US" dirty="0"/>
              <a:t>.</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a:t>Walk, Path, Trail, Tour, and </a:t>
            </a:r>
            <a:r>
              <a:rPr lang="en-US" dirty="0" smtClean="0"/>
              <a:t>Cycle</a:t>
            </a:r>
            <a:endParaRPr lang="en-US" dirty="0"/>
          </a:p>
        </p:txBody>
      </p:sp>
      <p:sp>
        <p:nvSpPr>
          <p:cNvPr id="3" name="Content Placeholder 2"/>
          <p:cNvSpPr>
            <a:spLocks noGrp="1"/>
          </p:cNvSpPr>
          <p:nvPr>
            <p:ph idx="1"/>
          </p:nvPr>
        </p:nvSpPr>
        <p:spPr>
          <a:xfrm>
            <a:off x="457200" y="1066800"/>
            <a:ext cx="8229600" cy="3810000"/>
          </a:xfrm>
        </p:spPr>
        <p:txBody>
          <a:bodyPr>
            <a:normAutofit/>
          </a:bodyPr>
          <a:lstStyle/>
          <a:p>
            <a:pPr marL="0" indent="0">
              <a:buNone/>
            </a:pPr>
            <a:r>
              <a:rPr lang="en-US" b="1" dirty="0" smtClean="0"/>
              <a:t>Walk</a:t>
            </a:r>
            <a:r>
              <a:rPr lang="en-US" dirty="0" smtClean="0"/>
              <a:t>: </a:t>
            </a:r>
            <a:r>
              <a:rPr lang="en-US" dirty="0"/>
              <a:t>A walk is a sequence of incident </a:t>
            </a:r>
            <a:r>
              <a:rPr lang="en-US" dirty="0" smtClean="0"/>
              <a:t>edges visited </a:t>
            </a:r>
            <a:r>
              <a:rPr lang="en-US" dirty="0"/>
              <a:t>one after </a:t>
            </a:r>
            <a:r>
              <a:rPr lang="en-US" dirty="0" smtClean="0"/>
              <a:t>another</a:t>
            </a:r>
            <a:endParaRPr lang="en-US" dirty="0" smtClean="0"/>
          </a:p>
          <a:p>
            <a:pPr lvl="1"/>
            <a:r>
              <a:rPr lang="en-US" b="1" dirty="0"/>
              <a:t>Open </a:t>
            </a:r>
            <a:r>
              <a:rPr lang="en-US" b="1" dirty="0" smtClean="0"/>
              <a:t>walk</a:t>
            </a:r>
            <a:r>
              <a:rPr lang="en-US" dirty="0" smtClean="0"/>
              <a:t>: A walk </a:t>
            </a:r>
            <a:r>
              <a:rPr lang="en-US" dirty="0"/>
              <a:t>does not </a:t>
            </a:r>
            <a:r>
              <a:rPr lang="en-US" dirty="0" smtClean="0"/>
              <a:t>end </a:t>
            </a:r>
            <a:r>
              <a:rPr lang="en-US" dirty="0"/>
              <a:t>where it </a:t>
            </a:r>
            <a:r>
              <a:rPr lang="en-US" dirty="0" smtClean="0"/>
              <a:t>starts</a:t>
            </a:r>
            <a:endParaRPr lang="en-US" dirty="0" smtClean="0"/>
          </a:p>
          <a:p>
            <a:pPr lvl="1"/>
            <a:r>
              <a:rPr lang="en-US" b="1" dirty="0" smtClean="0"/>
              <a:t>Close walk</a:t>
            </a:r>
            <a:r>
              <a:rPr lang="en-US" dirty="0" smtClean="0"/>
              <a:t>: A walk </a:t>
            </a:r>
            <a:r>
              <a:rPr lang="en-US" dirty="0"/>
              <a:t>returns to where it </a:t>
            </a:r>
            <a:r>
              <a:rPr lang="en-US" dirty="0" smtClean="0"/>
              <a:t>starts</a:t>
            </a:r>
            <a:endParaRPr lang="en-US" dirty="0" smtClean="0"/>
          </a:p>
          <a:p>
            <a:r>
              <a:rPr lang="en-US" dirty="0" smtClean="0"/>
              <a:t>Representing a walk:</a:t>
            </a:r>
            <a:endParaRPr lang="en-US" dirty="0" smtClean="0"/>
          </a:p>
          <a:p>
            <a:pPr lvl="1"/>
            <a:r>
              <a:rPr lang="en-US" dirty="0" smtClean="0"/>
              <a:t>A sequence of edges: e</a:t>
            </a:r>
            <a:r>
              <a:rPr lang="en-US" baseline="-25000" dirty="0" smtClean="0"/>
              <a:t>1</a:t>
            </a:r>
            <a:r>
              <a:rPr lang="en-US" dirty="0" smtClean="0"/>
              <a:t>, e</a:t>
            </a:r>
            <a:r>
              <a:rPr lang="en-US" baseline="-25000" dirty="0" smtClean="0"/>
              <a:t>2</a:t>
            </a:r>
            <a:r>
              <a:rPr lang="en-US" dirty="0" smtClean="0"/>
              <a:t>, …, e</a:t>
            </a:r>
            <a:r>
              <a:rPr lang="en-US" baseline="-25000" dirty="0" smtClean="0"/>
              <a:t>n</a:t>
            </a:r>
            <a:endParaRPr lang="en-US" baseline="-25000" dirty="0" smtClean="0"/>
          </a:p>
          <a:p>
            <a:pPr lvl="1"/>
            <a:r>
              <a:rPr lang="en-US" dirty="0" smtClean="0"/>
              <a:t>A sequence of nodes: v</a:t>
            </a:r>
            <a:r>
              <a:rPr lang="en-US" baseline="-25000" dirty="0" smtClean="0"/>
              <a:t>1</a:t>
            </a:r>
            <a:r>
              <a:rPr lang="en-US" dirty="0" smtClean="0"/>
              <a:t>, v</a:t>
            </a:r>
            <a:r>
              <a:rPr lang="en-US" baseline="-25000" dirty="0" smtClean="0"/>
              <a:t>2</a:t>
            </a:r>
            <a:r>
              <a:rPr lang="en-US" dirty="0" smtClean="0"/>
              <a:t>, …, </a:t>
            </a:r>
            <a:r>
              <a:rPr lang="en-US" dirty="0" err="1" smtClean="0"/>
              <a:t>v</a:t>
            </a:r>
            <a:r>
              <a:rPr lang="en-US" baseline="-25000" dirty="0" err="1" smtClean="0"/>
              <a:t>n</a:t>
            </a:r>
            <a:endParaRPr lang="en-US" baseline="-25000" dirty="0" smtClean="0"/>
          </a:p>
          <a:p>
            <a:r>
              <a:rPr lang="en-US" dirty="0" smtClean="0"/>
              <a:t>Length of walk: the number of visited edges</a:t>
            </a:r>
            <a:endParaRPr lang="en-US" dirty="0" smtClean="0"/>
          </a:p>
          <a:p>
            <a:endParaRPr lang="en-US" dirty="0" smtClean="0"/>
          </a:p>
        </p:txBody>
      </p:sp>
      <p:pic>
        <p:nvPicPr>
          <p:cNvPr id="819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698589"/>
            <a:ext cx="2171700" cy="18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a:xfrm>
            <a:off x="6977186" y="4844143"/>
            <a:ext cx="1848284" cy="1632857"/>
          </a:xfrm>
          <a:custGeom>
            <a:avLst/>
            <a:gdLst>
              <a:gd name="connsiteX0" fmla="*/ 65871 w 1848284"/>
              <a:gd name="connsiteY0" fmla="*/ 1524000 h 1632857"/>
              <a:gd name="connsiteX1" fmla="*/ 283585 w 1848284"/>
              <a:gd name="connsiteY1" fmla="*/ 1513114 h 1632857"/>
              <a:gd name="connsiteX2" fmla="*/ 338014 w 1848284"/>
              <a:gd name="connsiteY2" fmla="*/ 1502228 h 1632857"/>
              <a:gd name="connsiteX3" fmla="*/ 675471 w 1848284"/>
              <a:gd name="connsiteY3" fmla="*/ 1491343 h 1632857"/>
              <a:gd name="connsiteX4" fmla="*/ 838757 w 1848284"/>
              <a:gd name="connsiteY4" fmla="*/ 1469571 h 1632857"/>
              <a:gd name="connsiteX5" fmla="*/ 882300 w 1848284"/>
              <a:gd name="connsiteY5" fmla="*/ 1458686 h 1632857"/>
              <a:gd name="connsiteX6" fmla="*/ 1002043 w 1848284"/>
              <a:gd name="connsiteY6" fmla="*/ 1436914 h 1632857"/>
              <a:gd name="connsiteX7" fmla="*/ 1067357 w 1848284"/>
              <a:gd name="connsiteY7" fmla="*/ 1415143 h 1632857"/>
              <a:gd name="connsiteX8" fmla="*/ 1165328 w 1848284"/>
              <a:gd name="connsiteY8" fmla="*/ 1382486 h 1632857"/>
              <a:gd name="connsiteX9" fmla="*/ 1197985 w 1848284"/>
              <a:gd name="connsiteY9" fmla="*/ 1371600 h 1632857"/>
              <a:gd name="connsiteX10" fmla="*/ 1230643 w 1848284"/>
              <a:gd name="connsiteY10" fmla="*/ 1360714 h 1632857"/>
              <a:gd name="connsiteX11" fmla="*/ 1350385 w 1848284"/>
              <a:gd name="connsiteY11" fmla="*/ 1306286 h 1632857"/>
              <a:gd name="connsiteX12" fmla="*/ 1415700 w 1848284"/>
              <a:gd name="connsiteY12" fmla="*/ 1284514 h 1632857"/>
              <a:gd name="connsiteX13" fmla="*/ 1513671 w 1848284"/>
              <a:gd name="connsiteY13" fmla="*/ 1251857 h 1632857"/>
              <a:gd name="connsiteX14" fmla="*/ 1546328 w 1848284"/>
              <a:gd name="connsiteY14" fmla="*/ 1240971 h 1632857"/>
              <a:gd name="connsiteX15" fmla="*/ 1589871 w 1848284"/>
              <a:gd name="connsiteY15" fmla="*/ 1230086 h 1632857"/>
              <a:gd name="connsiteX16" fmla="*/ 1655185 w 1848284"/>
              <a:gd name="connsiteY16" fmla="*/ 1208314 h 1632857"/>
              <a:gd name="connsiteX17" fmla="*/ 1698728 w 1848284"/>
              <a:gd name="connsiteY17" fmla="*/ 1164771 h 1632857"/>
              <a:gd name="connsiteX18" fmla="*/ 1720500 w 1848284"/>
              <a:gd name="connsiteY18" fmla="*/ 1143000 h 1632857"/>
              <a:gd name="connsiteX19" fmla="*/ 1731385 w 1848284"/>
              <a:gd name="connsiteY19" fmla="*/ 947057 h 1632857"/>
              <a:gd name="connsiteX20" fmla="*/ 1720500 w 1848284"/>
              <a:gd name="connsiteY20" fmla="*/ 914400 h 1632857"/>
              <a:gd name="connsiteX21" fmla="*/ 1666071 w 1848284"/>
              <a:gd name="connsiteY21" fmla="*/ 870857 h 1632857"/>
              <a:gd name="connsiteX22" fmla="*/ 1611643 w 1848284"/>
              <a:gd name="connsiteY22" fmla="*/ 816428 h 1632857"/>
              <a:gd name="connsiteX23" fmla="*/ 1546328 w 1848284"/>
              <a:gd name="connsiteY23" fmla="*/ 794657 h 1632857"/>
              <a:gd name="connsiteX24" fmla="*/ 1513671 w 1848284"/>
              <a:gd name="connsiteY24" fmla="*/ 772886 h 1632857"/>
              <a:gd name="connsiteX25" fmla="*/ 1448357 w 1848284"/>
              <a:gd name="connsiteY25" fmla="*/ 751114 h 1632857"/>
              <a:gd name="connsiteX26" fmla="*/ 1404814 w 1848284"/>
              <a:gd name="connsiteY26" fmla="*/ 707571 h 1632857"/>
              <a:gd name="connsiteX27" fmla="*/ 1176214 w 1848284"/>
              <a:gd name="connsiteY27" fmla="*/ 685800 h 1632857"/>
              <a:gd name="connsiteX28" fmla="*/ 1045585 w 1848284"/>
              <a:gd name="connsiteY28" fmla="*/ 718457 h 1632857"/>
              <a:gd name="connsiteX29" fmla="*/ 1023814 w 1848284"/>
              <a:gd name="connsiteY29" fmla="*/ 783771 h 1632857"/>
              <a:gd name="connsiteX30" fmla="*/ 1012928 w 1848284"/>
              <a:gd name="connsiteY30" fmla="*/ 816428 h 1632857"/>
              <a:gd name="connsiteX31" fmla="*/ 1002043 w 1848284"/>
              <a:gd name="connsiteY31" fmla="*/ 947057 h 1632857"/>
              <a:gd name="connsiteX32" fmla="*/ 991157 w 1848284"/>
              <a:gd name="connsiteY32" fmla="*/ 979714 h 1632857"/>
              <a:gd name="connsiteX33" fmla="*/ 1002043 w 1848284"/>
              <a:gd name="connsiteY33" fmla="*/ 1524000 h 1632857"/>
              <a:gd name="connsiteX34" fmla="*/ 1034700 w 1848284"/>
              <a:gd name="connsiteY34" fmla="*/ 1556657 h 1632857"/>
              <a:gd name="connsiteX35" fmla="*/ 1078243 w 1848284"/>
              <a:gd name="connsiteY35" fmla="*/ 1611086 h 1632857"/>
              <a:gd name="connsiteX36" fmla="*/ 1143557 w 1848284"/>
              <a:gd name="connsiteY36" fmla="*/ 1632857 h 1632857"/>
              <a:gd name="connsiteX37" fmla="*/ 1361271 w 1848284"/>
              <a:gd name="connsiteY37" fmla="*/ 1600200 h 1632857"/>
              <a:gd name="connsiteX38" fmla="*/ 1393928 w 1848284"/>
              <a:gd name="connsiteY38" fmla="*/ 1589314 h 1632857"/>
              <a:gd name="connsiteX39" fmla="*/ 1426585 w 1848284"/>
              <a:gd name="connsiteY39" fmla="*/ 1578428 h 1632857"/>
              <a:gd name="connsiteX40" fmla="*/ 1448357 w 1848284"/>
              <a:gd name="connsiteY40" fmla="*/ 1556657 h 1632857"/>
              <a:gd name="connsiteX41" fmla="*/ 1513671 w 1848284"/>
              <a:gd name="connsiteY41" fmla="*/ 1534886 h 1632857"/>
              <a:gd name="connsiteX42" fmla="*/ 1546328 w 1848284"/>
              <a:gd name="connsiteY42" fmla="*/ 1524000 h 1632857"/>
              <a:gd name="connsiteX43" fmla="*/ 1578985 w 1848284"/>
              <a:gd name="connsiteY43" fmla="*/ 1513114 h 1632857"/>
              <a:gd name="connsiteX44" fmla="*/ 1611643 w 1848284"/>
              <a:gd name="connsiteY44" fmla="*/ 1491343 h 1632857"/>
              <a:gd name="connsiteX45" fmla="*/ 1633414 w 1848284"/>
              <a:gd name="connsiteY45" fmla="*/ 1469571 h 1632857"/>
              <a:gd name="connsiteX46" fmla="*/ 1666071 w 1848284"/>
              <a:gd name="connsiteY46" fmla="*/ 1458686 h 1632857"/>
              <a:gd name="connsiteX47" fmla="*/ 1709614 w 1848284"/>
              <a:gd name="connsiteY47" fmla="*/ 1404257 h 1632857"/>
              <a:gd name="connsiteX48" fmla="*/ 1742271 w 1848284"/>
              <a:gd name="connsiteY48" fmla="*/ 1371600 h 1632857"/>
              <a:gd name="connsiteX49" fmla="*/ 1753157 w 1848284"/>
              <a:gd name="connsiteY49" fmla="*/ 1338943 h 1632857"/>
              <a:gd name="connsiteX50" fmla="*/ 1774928 w 1848284"/>
              <a:gd name="connsiteY50" fmla="*/ 1306286 h 1632857"/>
              <a:gd name="connsiteX51" fmla="*/ 1796700 w 1848284"/>
              <a:gd name="connsiteY51" fmla="*/ 1240971 h 1632857"/>
              <a:gd name="connsiteX52" fmla="*/ 1807585 w 1848284"/>
              <a:gd name="connsiteY52" fmla="*/ 1208314 h 1632857"/>
              <a:gd name="connsiteX53" fmla="*/ 1829357 w 1848284"/>
              <a:gd name="connsiteY53" fmla="*/ 1186543 h 1632857"/>
              <a:gd name="connsiteX54" fmla="*/ 1829357 w 1848284"/>
              <a:gd name="connsiteY54" fmla="*/ 925286 h 1632857"/>
              <a:gd name="connsiteX55" fmla="*/ 1807585 w 1848284"/>
              <a:gd name="connsiteY55" fmla="*/ 903514 h 1632857"/>
              <a:gd name="connsiteX56" fmla="*/ 1774928 w 1848284"/>
              <a:gd name="connsiteY56" fmla="*/ 783771 h 1632857"/>
              <a:gd name="connsiteX57" fmla="*/ 1709614 w 1848284"/>
              <a:gd name="connsiteY57" fmla="*/ 729343 h 1632857"/>
              <a:gd name="connsiteX58" fmla="*/ 1655185 w 1848284"/>
              <a:gd name="connsiteY58" fmla="*/ 685800 h 1632857"/>
              <a:gd name="connsiteX59" fmla="*/ 1644300 w 1848284"/>
              <a:gd name="connsiteY59" fmla="*/ 653143 h 1632857"/>
              <a:gd name="connsiteX60" fmla="*/ 1578985 w 1848284"/>
              <a:gd name="connsiteY60" fmla="*/ 620486 h 1632857"/>
              <a:gd name="connsiteX61" fmla="*/ 1546328 w 1848284"/>
              <a:gd name="connsiteY61" fmla="*/ 598714 h 1632857"/>
              <a:gd name="connsiteX62" fmla="*/ 1481014 w 1848284"/>
              <a:gd name="connsiteY62" fmla="*/ 576943 h 1632857"/>
              <a:gd name="connsiteX63" fmla="*/ 1448357 w 1848284"/>
              <a:gd name="connsiteY63" fmla="*/ 566057 h 1632857"/>
              <a:gd name="connsiteX64" fmla="*/ 1361271 w 1848284"/>
              <a:gd name="connsiteY64" fmla="*/ 555171 h 1632857"/>
              <a:gd name="connsiteX65" fmla="*/ 610157 w 1848284"/>
              <a:gd name="connsiteY65" fmla="*/ 566057 h 1632857"/>
              <a:gd name="connsiteX66" fmla="*/ 479528 w 1848284"/>
              <a:gd name="connsiteY66" fmla="*/ 587828 h 1632857"/>
              <a:gd name="connsiteX67" fmla="*/ 446871 w 1848284"/>
              <a:gd name="connsiteY67" fmla="*/ 598714 h 1632857"/>
              <a:gd name="connsiteX68" fmla="*/ 359785 w 1848284"/>
              <a:gd name="connsiteY68" fmla="*/ 609600 h 1632857"/>
              <a:gd name="connsiteX69" fmla="*/ 557 w 1848284"/>
              <a:gd name="connsiteY69" fmla="*/ 609600 h 1632857"/>
              <a:gd name="connsiteX70" fmla="*/ 22328 w 1848284"/>
              <a:gd name="connsiteY70" fmla="*/ 435428 h 1632857"/>
              <a:gd name="connsiteX71" fmla="*/ 65871 w 1848284"/>
              <a:gd name="connsiteY71" fmla="*/ 370114 h 1632857"/>
              <a:gd name="connsiteX72" fmla="*/ 87643 w 1848284"/>
              <a:gd name="connsiteY72" fmla="*/ 337457 h 1632857"/>
              <a:gd name="connsiteX73" fmla="*/ 109414 w 1848284"/>
              <a:gd name="connsiteY73" fmla="*/ 272143 h 1632857"/>
              <a:gd name="connsiteX74" fmla="*/ 152957 w 1848284"/>
              <a:gd name="connsiteY74" fmla="*/ 228600 h 1632857"/>
              <a:gd name="connsiteX75" fmla="*/ 174728 w 1848284"/>
              <a:gd name="connsiteY75" fmla="*/ 206828 h 1632857"/>
              <a:gd name="connsiteX76" fmla="*/ 229157 w 1848284"/>
              <a:gd name="connsiteY76" fmla="*/ 141514 h 1632857"/>
              <a:gd name="connsiteX77" fmla="*/ 261814 w 1848284"/>
              <a:gd name="connsiteY77" fmla="*/ 130628 h 1632857"/>
              <a:gd name="connsiteX78" fmla="*/ 327128 w 1848284"/>
              <a:gd name="connsiteY78" fmla="*/ 97971 h 1632857"/>
              <a:gd name="connsiteX79" fmla="*/ 348900 w 1848284"/>
              <a:gd name="connsiteY79" fmla="*/ 76200 h 1632857"/>
              <a:gd name="connsiteX80" fmla="*/ 392443 w 1848284"/>
              <a:gd name="connsiteY80" fmla="*/ 65314 h 1632857"/>
              <a:gd name="connsiteX81" fmla="*/ 425100 w 1848284"/>
              <a:gd name="connsiteY81" fmla="*/ 54428 h 1632857"/>
              <a:gd name="connsiteX82" fmla="*/ 457757 w 1848284"/>
              <a:gd name="connsiteY82" fmla="*/ 21771 h 1632857"/>
              <a:gd name="connsiteX83" fmla="*/ 523071 w 1848284"/>
              <a:gd name="connsiteY83" fmla="*/ 0 h 163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848284" h="1632857">
                <a:moveTo>
                  <a:pt x="65871" y="1524000"/>
                </a:moveTo>
                <a:cubicBezTo>
                  <a:pt x="138442" y="1520371"/>
                  <a:pt x="211154" y="1518909"/>
                  <a:pt x="283585" y="1513114"/>
                </a:cubicBezTo>
                <a:cubicBezTo>
                  <a:pt x="302028" y="1511638"/>
                  <a:pt x="319540" y="1503254"/>
                  <a:pt x="338014" y="1502228"/>
                </a:cubicBezTo>
                <a:cubicBezTo>
                  <a:pt x="450385" y="1495985"/>
                  <a:pt x="562985" y="1494971"/>
                  <a:pt x="675471" y="1491343"/>
                </a:cubicBezTo>
                <a:cubicBezTo>
                  <a:pt x="814076" y="1463621"/>
                  <a:pt x="616062" y="1501384"/>
                  <a:pt x="838757" y="1469571"/>
                </a:cubicBezTo>
                <a:cubicBezTo>
                  <a:pt x="853568" y="1467455"/>
                  <a:pt x="867580" y="1461362"/>
                  <a:pt x="882300" y="1458686"/>
                </a:cubicBezTo>
                <a:cubicBezTo>
                  <a:pt x="953661" y="1445711"/>
                  <a:pt x="945066" y="1454007"/>
                  <a:pt x="1002043" y="1436914"/>
                </a:cubicBezTo>
                <a:cubicBezTo>
                  <a:pt x="1024024" y="1430320"/>
                  <a:pt x="1045586" y="1422400"/>
                  <a:pt x="1067357" y="1415143"/>
                </a:cubicBezTo>
                <a:lnTo>
                  <a:pt x="1165328" y="1382486"/>
                </a:lnTo>
                <a:lnTo>
                  <a:pt x="1197985" y="1371600"/>
                </a:lnTo>
                <a:cubicBezTo>
                  <a:pt x="1208871" y="1367971"/>
                  <a:pt x="1221095" y="1367079"/>
                  <a:pt x="1230643" y="1360714"/>
                </a:cubicBezTo>
                <a:cubicBezTo>
                  <a:pt x="1332263" y="1292967"/>
                  <a:pt x="1255512" y="1332160"/>
                  <a:pt x="1350385" y="1306286"/>
                </a:cubicBezTo>
                <a:cubicBezTo>
                  <a:pt x="1372526" y="1300248"/>
                  <a:pt x="1393928" y="1291771"/>
                  <a:pt x="1415700" y="1284514"/>
                </a:cubicBezTo>
                <a:lnTo>
                  <a:pt x="1513671" y="1251857"/>
                </a:lnTo>
                <a:cubicBezTo>
                  <a:pt x="1524557" y="1248228"/>
                  <a:pt x="1535196" y="1243754"/>
                  <a:pt x="1546328" y="1240971"/>
                </a:cubicBezTo>
                <a:cubicBezTo>
                  <a:pt x="1560842" y="1237343"/>
                  <a:pt x="1575541" y="1234385"/>
                  <a:pt x="1589871" y="1230086"/>
                </a:cubicBezTo>
                <a:cubicBezTo>
                  <a:pt x="1611852" y="1223492"/>
                  <a:pt x="1655185" y="1208314"/>
                  <a:pt x="1655185" y="1208314"/>
                </a:cubicBezTo>
                <a:lnTo>
                  <a:pt x="1698728" y="1164771"/>
                </a:lnTo>
                <a:lnTo>
                  <a:pt x="1720500" y="1143000"/>
                </a:lnTo>
                <a:cubicBezTo>
                  <a:pt x="1753209" y="1044871"/>
                  <a:pt x="1749658" y="1084111"/>
                  <a:pt x="1731385" y="947057"/>
                </a:cubicBezTo>
                <a:cubicBezTo>
                  <a:pt x="1729869" y="935683"/>
                  <a:pt x="1726403" y="924239"/>
                  <a:pt x="1720500" y="914400"/>
                </a:cubicBezTo>
                <a:cubicBezTo>
                  <a:pt x="1707097" y="892061"/>
                  <a:pt x="1684808" y="887252"/>
                  <a:pt x="1666071" y="870857"/>
                </a:cubicBezTo>
                <a:cubicBezTo>
                  <a:pt x="1646762" y="853961"/>
                  <a:pt x="1635984" y="824541"/>
                  <a:pt x="1611643" y="816428"/>
                </a:cubicBezTo>
                <a:cubicBezTo>
                  <a:pt x="1589871" y="809171"/>
                  <a:pt x="1565423" y="807387"/>
                  <a:pt x="1546328" y="794657"/>
                </a:cubicBezTo>
                <a:cubicBezTo>
                  <a:pt x="1535442" y="787400"/>
                  <a:pt x="1525626" y="778199"/>
                  <a:pt x="1513671" y="772886"/>
                </a:cubicBezTo>
                <a:cubicBezTo>
                  <a:pt x="1492700" y="763565"/>
                  <a:pt x="1448357" y="751114"/>
                  <a:pt x="1448357" y="751114"/>
                </a:cubicBezTo>
                <a:cubicBezTo>
                  <a:pt x="1433843" y="736600"/>
                  <a:pt x="1425061" y="710945"/>
                  <a:pt x="1404814" y="707571"/>
                </a:cubicBezTo>
                <a:cubicBezTo>
                  <a:pt x="1285693" y="687719"/>
                  <a:pt x="1361523" y="698154"/>
                  <a:pt x="1176214" y="685800"/>
                </a:cubicBezTo>
                <a:cubicBezTo>
                  <a:pt x="1146086" y="688813"/>
                  <a:pt x="1068112" y="673404"/>
                  <a:pt x="1045585" y="718457"/>
                </a:cubicBezTo>
                <a:cubicBezTo>
                  <a:pt x="1035322" y="738983"/>
                  <a:pt x="1031071" y="762000"/>
                  <a:pt x="1023814" y="783771"/>
                </a:cubicBezTo>
                <a:lnTo>
                  <a:pt x="1012928" y="816428"/>
                </a:lnTo>
                <a:cubicBezTo>
                  <a:pt x="1009300" y="859971"/>
                  <a:pt x="1007818" y="903746"/>
                  <a:pt x="1002043" y="947057"/>
                </a:cubicBezTo>
                <a:cubicBezTo>
                  <a:pt x="1000527" y="958431"/>
                  <a:pt x="991157" y="968239"/>
                  <a:pt x="991157" y="979714"/>
                </a:cubicBezTo>
                <a:cubicBezTo>
                  <a:pt x="991157" y="1161179"/>
                  <a:pt x="988386" y="1343050"/>
                  <a:pt x="1002043" y="1524000"/>
                </a:cubicBezTo>
                <a:cubicBezTo>
                  <a:pt x="1003202" y="1539351"/>
                  <a:pt x="1024845" y="1544830"/>
                  <a:pt x="1034700" y="1556657"/>
                </a:cubicBezTo>
                <a:cubicBezTo>
                  <a:pt x="1045689" y="1569843"/>
                  <a:pt x="1060145" y="1602037"/>
                  <a:pt x="1078243" y="1611086"/>
                </a:cubicBezTo>
                <a:cubicBezTo>
                  <a:pt x="1098769" y="1621349"/>
                  <a:pt x="1143557" y="1632857"/>
                  <a:pt x="1143557" y="1632857"/>
                </a:cubicBezTo>
                <a:cubicBezTo>
                  <a:pt x="1318843" y="1620336"/>
                  <a:pt x="1247643" y="1638076"/>
                  <a:pt x="1361271" y="1600200"/>
                </a:cubicBezTo>
                <a:lnTo>
                  <a:pt x="1393928" y="1589314"/>
                </a:lnTo>
                <a:lnTo>
                  <a:pt x="1426585" y="1578428"/>
                </a:lnTo>
                <a:cubicBezTo>
                  <a:pt x="1433842" y="1571171"/>
                  <a:pt x="1439177" y="1561247"/>
                  <a:pt x="1448357" y="1556657"/>
                </a:cubicBezTo>
                <a:cubicBezTo>
                  <a:pt x="1468883" y="1546394"/>
                  <a:pt x="1491900" y="1542143"/>
                  <a:pt x="1513671" y="1534886"/>
                </a:cubicBezTo>
                <a:lnTo>
                  <a:pt x="1546328" y="1524000"/>
                </a:lnTo>
                <a:cubicBezTo>
                  <a:pt x="1557214" y="1520371"/>
                  <a:pt x="1569437" y="1519479"/>
                  <a:pt x="1578985" y="1513114"/>
                </a:cubicBezTo>
                <a:cubicBezTo>
                  <a:pt x="1589871" y="1505857"/>
                  <a:pt x="1601427" y="1499516"/>
                  <a:pt x="1611643" y="1491343"/>
                </a:cubicBezTo>
                <a:cubicBezTo>
                  <a:pt x="1619657" y="1484932"/>
                  <a:pt x="1624613" y="1474851"/>
                  <a:pt x="1633414" y="1469571"/>
                </a:cubicBezTo>
                <a:cubicBezTo>
                  <a:pt x="1643253" y="1463667"/>
                  <a:pt x="1655185" y="1462314"/>
                  <a:pt x="1666071" y="1458686"/>
                </a:cubicBezTo>
                <a:cubicBezTo>
                  <a:pt x="1729413" y="1395344"/>
                  <a:pt x="1640953" y="1486650"/>
                  <a:pt x="1709614" y="1404257"/>
                </a:cubicBezTo>
                <a:cubicBezTo>
                  <a:pt x="1719469" y="1392430"/>
                  <a:pt x="1731385" y="1382486"/>
                  <a:pt x="1742271" y="1371600"/>
                </a:cubicBezTo>
                <a:cubicBezTo>
                  <a:pt x="1745900" y="1360714"/>
                  <a:pt x="1748025" y="1349206"/>
                  <a:pt x="1753157" y="1338943"/>
                </a:cubicBezTo>
                <a:cubicBezTo>
                  <a:pt x="1759008" y="1327241"/>
                  <a:pt x="1769615" y="1318241"/>
                  <a:pt x="1774928" y="1306286"/>
                </a:cubicBezTo>
                <a:cubicBezTo>
                  <a:pt x="1784249" y="1285315"/>
                  <a:pt x="1789443" y="1262743"/>
                  <a:pt x="1796700" y="1240971"/>
                </a:cubicBezTo>
                <a:cubicBezTo>
                  <a:pt x="1800329" y="1230085"/>
                  <a:pt x="1799471" y="1216427"/>
                  <a:pt x="1807585" y="1208314"/>
                </a:cubicBezTo>
                <a:lnTo>
                  <a:pt x="1829357" y="1186543"/>
                </a:lnTo>
                <a:cubicBezTo>
                  <a:pt x="1855189" y="1083216"/>
                  <a:pt x="1853992" y="1105937"/>
                  <a:pt x="1829357" y="925286"/>
                </a:cubicBezTo>
                <a:cubicBezTo>
                  <a:pt x="1827970" y="915117"/>
                  <a:pt x="1814842" y="910771"/>
                  <a:pt x="1807585" y="903514"/>
                </a:cubicBezTo>
                <a:cubicBezTo>
                  <a:pt x="1803333" y="882255"/>
                  <a:pt x="1788741" y="797584"/>
                  <a:pt x="1774928" y="783771"/>
                </a:cubicBezTo>
                <a:cubicBezTo>
                  <a:pt x="1697346" y="706189"/>
                  <a:pt x="1785397" y="789971"/>
                  <a:pt x="1709614" y="729343"/>
                </a:cubicBezTo>
                <a:cubicBezTo>
                  <a:pt x="1632065" y="667303"/>
                  <a:pt x="1755693" y="752802"/>
                  <a:pt x="1655185" y="685800"/>
                </a:cubicBezTo>
                <a:cubicBezTo>
                  <a:pt x="1651557" y="674914"/>
                  <a:pt x="1651468" y="662103"/>
                  <a:pt x="1644300" y="653143"/>
                </a:cubicBezTo>
                <a:cubicBezTo>
                  <a:pt x="1628952" y="633957"/>
                  <a:pt x="1600500" y="627657"/>
                  <a:pt x="1578985" y="620486"/>
                </a:cubicBezTo>
                <a:cubicBezTo>
                  <a:pt x="1568099" y="613229"/>
                  <a:pt x="1558283" y="604028"/>
                  <a:pt x="1546328" y="598714"/>
                </a:cubicBezTo>
                <a:cubicBezTo>
                  <a:pt x="1525357" y="589393"/>
                  <a:pt x="1502785" y="584200"/>
                  <a:pt x="1481014" y="576943"/>
                </a:cubicBezTo>
                <a:cubicBezTo>
                  <a:pt x="1470128" y="573314"/>
                  <a:pt x="1459743" y="567480"/>
                  <a:pt x="1448357" y="566057"/>
                </a:cubicBezTo>
                <a:lnTo>
                  <a:pt x="1361271" y="555171"/>
                </a:lnTo>
                <a:lnTo>
                  <a:pt x="610157" y="566057"/>
                </a:lnTo>
                <a:cubicBezTo>
                  <a:pt x="566433" y="567193"/>
                  <a:pt x="521684" y="575784"/>
                  <a:pt x="479528" y="587828"/>
                </a:cubicBezTo>
                <a:cubicBezTo>
                  <a:pt x="468495" y="590980"/>
                  <a:pt x="458160" y="596661"/>
                  <a:pt x="446871" y="598714"/>
                </a:cubicBezTo>
                <a:cubicBezTo>
                  <a:pt x="418088" y="603947"/>
                  <a:pt x="388814" y="605971"/>
                  <a:pt x="359785" y="609600"/>
                </a:cubicBezTo>
                <a:cubicBezTo>
                  <a:pt x="243412" y="648392"/>
                  <a:pt x="152439" y="682923"/>
                  <a:pt x="557" y="609600"/>
                </a:cubicBezTo>
                <a:cubicBezTo>
                  <a:pt x="-1142" y="608780"/>
                  <a:pt x="-251" y="476071"/>
                  <a:pt x="22328" y="435428"/>
                </a:cubicBezTo>
                <a:cubicBezTo>
                  <a:pt x="35035" y="412555"/>
                  <a:pt x="51357" y="391885"/>
                  <a:pt x="65871" y="370114"/>
                </a:cubicBezTo>
                <a:lnTo>
                  <a:pt x="87643" y="337457"/>
                </a:lnTo>
                <a:cubicBezTo>
                  <a:pt x="94900" y="315686"/>
                  <a:pt x="93187" y="288370"/>
                  <a:pt x="109414" y="272143"/>
                </a:cubicBezTo>
                <a:lnTo>
                  <a:pt x="152957" y="228600"/>
                </a:lnTo>
                <a:cubicBezTo>
                  <a:pt x="160214" y="221343"/>
                  <a:pt x="169035" y="215367"/>
                  <a:pt x="174728" y="206828"/>
                </a:cubicBezTo>
                <a:cubicBezTo>
                  <a:pt x="190793" y="182732"/>
                  <a:pt x="204013" y="158277"/>
                  <a:pt x="229157" y="141514"/>
                </a:cubicBezTo>
                <a:cubicBezTo>
                  <a:pt x="238704" y="135149"/>
                  <a:pt x="251551" y="135760"/>
                  <a:pt x="261814" y="130628"/>
                </a:cubicBezTo>
                <a:cubicBezTo>
                  <a:pt x="346223" y="88424"/>
                  <a:pt x="245044" y="125333"/>
                  <a:pt x="327128" y="97971"/>
                </a:cubicBezTo>
                <a:cubicBezTo>
                  <a:pt x="334385" y="90714"/>
                  <a:pt x="339720" y="80790"/>
                  <a:pt x="348900" y="76200"/>
                </a:cubicBezTo>
                <a:cubicBezTo>
                  <a:pt x="362282" y="69509"/>
                  <a:pt x="378058" y="69424"/>
                  <a:pt x="392443" y="65314"/>
                </a:cubicBezTo>
                <a:cubicBezTo>
                  <a:pt x="403476" y="62162"/>
                  <a:pt x="414214" y="58057"/>
                  <a:pt x="425100" y="54428"/>
                </a:cubicBezTo>
                <a:cubicBezTo>
                  <a:pt x="435986" y="43542"/>
                  <a:pt x="444300" y="29247"/>
                  <a:pt x="457757" y="21771"/>
                </a:cubicBezTo>
                <a:cubicBezTo>
                  <a:pt x="477818" y="10626"/>
                  <a:pt x="523071" y="0"/>
                  <a:pt x="523071" y="0"/>
                </a:cubicBezTo>
              </a:path>
            </a:pathLst>
          </a:custGeom>
          <a:noFill/>
          <a:ln w="38100">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67743" y="5475905"/>
            <a:ext cx="1837747" cy="369332"/>
          </a:xfrm>
          <a:prstGeom prst="rect">
            <a:avLst/>
          </a:prstGeom>
        </p:spPr>
        <p:txBody>
          <a:bodyPr wrap="none">
            <a:spAutoFit/>
          </a:bodyPr>
          <a:lstStyle/>
          <a:p>
            <a:r>
              <a:rPr lang="en-US" dirty="0"/>
              <a:t>Length of </a:t>
            </a:r>
            <a:r>
              <a:rPr lang="en-US" dirty="0" smtClean="0"/>
              <a:t>walk= 8</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Trail</a:t>
            </a:r>
            <a:endParaRPr lang="en-US" dirty="0"/>
          </a:p>
        </p:txBody>
      </p:sp>
      <p:sp>
        <p:nvSpPr>
          <p:cNvPr id="3" name="Content Placeholder 2"/>
          <p:cNvSpPr>
            <a:spLocks noGrp="1"/>
          </p:cNvSpPr>
          <p:nvPr>
            <p:ph idx="1"/>
          </p:nvPr>
        </p:nvSpPr>
        <p:spPr/>
        <p:txBody>
          <a:bodyPr/>
          <a:lstStyle/>
          <a:p>
            <a:r>
              <a:rPr lang="en-US" dirty="0" smtClean="0"/>
              <a:t>A trail is </a:t>
            </a:r>
            <a:r>
              <a:rPr lang="en-US" dirty="0"/>
              <a:t>a </a:t>
            </a:r>
            <a:r>
              <a:rPr lang="en-US" dirty="0" smtClean="0"/>
              <a:t>walk where </a:t>
            </a:r>
            <a:r>
              <a:rPr lang="en-US" b="1" dirty="0">
                <a:solidFill>
                  <a:srgbClr val="FF0000"/>
                </a:solidFill>
              </a:rPr>
              <a:t>no edge </a:t>
            </a:r>
            <a:r>
              <a:rPr lang="en-US" b="1" dirty="0"/>
              <a:t>is visited more than once</a:t>
            </a:r>
            <a:r>
              <a:rPr lang="en-US" dirty="0"/>
              <a:t> and all walk edges are </a:t>
            </a:r>
            <a:r>
              <a:rPr lang="en-US" dirty="0" smtClean="0"/>
              <a:t>distinct</a:t>
            </a:r>
            <a:endParaRPr lang="en-US" dirty="0" smtClean="0"/>
          </a:p>
          <a:p>
            <a:r>
              <a:rPr lang="en-US" dirty="0"/>
              <a:t>A closed trail (one that ends where it </a:t>
            </a:r>
            <a:r>
              <a:rPr lang="en-US" dirty="0" smtClean="0"/>
              <a:t>starts) </a:t>
            </a:r>
            <a:r>
              <a:rPr lang="en-US" dirty="0"/>
              <a:t>is called a </a:t>
            </a:r>
            <a:r>
              <a:rPr lang="en-US" b="1" dirty="0" smtClean="0"/>
              <a:t>tour </a:t>
            </a:r>
            <a:r>
              <a:rPr lang="en-US" dirty="0"/>
              <a:t>or </a:t>
            </a:r>
            <a:r>
              <a:rPr lang="en-US" b="1" dirty="0"/>
              <a:t>circuit</a:t>
            </a:r>
            <a:endParaRPr lang="en-US" b="1" dirty="0"/>
          </a:p>
        </p:txBody>
      </p:sp>
      <p:pic>
        <p:nvPicPr>
          <p:cNvPr id="6"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4495800"/>
            <a:ext cx="2171700" cy="18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a:xfrm>
            <a:off x="3995057" y="4724400"/>
            <a:ext cx="2026063" cy="1415143"/>
          </a:xfrm>
          <a:custGeom>
            <a:avLst/>
            <a:gdLst>
              <a:gd name="connsiteX0" fmla="*/ 0 w 2026063"/>
              <a:gd name="connsiteY0" fmla="*/ 1415143 h 1415143"/>
              <a:gd name="connsiteX1" fmla="*/ 489857 w 2026063"/>
              <a:gd name="connsiteY1" fmla="*/ 1404257 h 1415143"/>
              <a:gd name="connsiteX2" fmla="*/ 566057 w 2026063"/>
              <a:gd name="connsiteY2" fmla="*/ 1393371 h 1415143"/>
              <a:gd name="connsiteX3" fmla="*/ 838200 w 2026063"/>
              <a:gd name="connsiteY3" fmla="*/ 1371600 h 1415143"/>
              <a:gd name="connsiteX4" fmla="*/ 979714 w 2026063"/>
              <a:gd name="connsiteY4" fmla="*/ 1360714 h 1415143"/>
              <a:gd name="connsiteX5" fmla="*/ 1012372 w 2026063"/>
              <a:gd name="connsiteY5" fmla="*/ 1349829 h 1415143"/>
              <a:gd name="connsiteX6" fmla="*/ 1143000 w 2026063"/>
              <a:gd name="connsiteY6" fmla="*/ 1328057 h 1415143"/>
              <a:gd name="connsiteX7" fmla="*/ 1208314 w 2026063"/>
              <a:gd name="connsiteY7" fmla="*/ 1317171 h 1415143"/>
              <a:gd name="connsiteX8" fmla="*/ 1273629 w 2026063"/>
              <a:gd name="connsiteY8" fmla="*/ 1306286 h 1415143"/>
              <a:gd name="connsiteX9" fmla="*/ 1382486 w 2026063"/>
              <a:gd name="connsiteY9" fmla="*/ 1273629 h 1415143"/>
              <a:gd name="connsiteX10" fmla="*/ 1415143 w 2026063"/>
              <a:gd name="connsiteY10" fmla="*/ 1262743 h 1415143"/>
              <a:gd name="connsiteX11" fmla="*/ 1447800 w 2026063"/>
              <a:gd name="connsiteY11" fmla="*/ 1251857 h 1415143"/>
              <a:gd name="connsiteX12" fmla="*/ 1513114 w 2026063"/>
              <a:gd name="connsiteY12" fmla="*/ 1240971 h 1415143"/>
              <a:gd name="connsiteX13" fmla="*/ 1545772 w 2026063"/>
              <a:gd name="connsiteY13" fmla="*/ 1230086 h 1415143"/>
              <a:gd name="connsiteX14" fmla="*/ 1611086 w 2026063"/>
              <a:gd name="connsiteY14" fmla="*/ 1219200 h 1415143"/>
              <a:gd name="connsiteX15" fmla="*/ 1654629 w 2026063"/>
              <a:gd name="connsiteY15" fmla="*/ 1208314 h 1415143"/>
              <a:gd name="connsiteX16" fmla="*/ 1687286 w 2026063"/>
              <a:gd name="connsiteY16" fmla="*/ 1186543 h 1415143"/>
              <a:gd name="connsiteX17" fmla="*/ 1752600 w 2026063"/>
              <a:gd name="connsiteY17" fmla="*/ 1153886 h 1415143"/>
              <a:gd name="connsiteX18" fmla="*/ 1763486 w 2026063"/>
              <a:gd name="connsiteY18" fmla="*/ 1121229 h 1415143"/>
              <a:gd name="connsiteX19" fmla="*/ 1807029 w 2026063"/>
              <a:gd name="connsiteY19" fmla="*/ 1066800 h 1415143"/>
              <a:gd name="connsiteX20" fmla="*/ 1828800 w 2026063"/>
              <a:gd name="connsiteY20" fmla="*/ 990600 h 1415143"/>
              <a:gd name="connsiteX21" fmla="*/ 1817914 w 2026063"/>
              <a:gd name="connsiteY21" fmla="*/ 892629 h 1415143"/>
              <a:gd name="connsiteX22" fmla="*/ 1763486 w 2026063"/>
              <a:gd name="connsiteY22" fmla="*/ 849086 h 1415143"/>
              <a:gd name="connsiteX23" fmla="*/ 1709057 w 2026063"/>
              <a:gd name="connsiteY23" fmla="*/ 794657 h 1415143"/>
              <a:gd name="connsiteX24" fmla="*/ 1676400 w 2026063"/>
              <a:gd name="connsiteY24" fmla="*/ 762000 h 1415143"/>
              <a:gd name="connsiteX25" fmla="*/ 1643743 w 2026063"/>
              <a:gd name="connsiteY25" fmla="*/ 751114 h 1415143"/>
              <a:gd name="connsiteX26" fmla="*/ 1556657 w 2026063"/>
              <a:gd name="connsiteY26" fmla="*/ 685800 h 1415143"/>
              <a:gd name="connsiteX27" fmla="*/ 1524000 w 2026063"/>
              <a:gd name="connsiteY27" fmla="*/ 664029 h 1415143"/>
              <a:gd name="connsiteX28" fmla="*/ 1404257 w 2026063"/>
              <a:gd name="connsiteY28" fmla="*/ 642257 h 1415143"/>
              <a:gd name="connsiteX29" fmla="*/ 1295400 w 2026063"/>
              <a:gd name="connsiteY29" fmla="*/ 620486 h 1415143"/>
              <a:gd name="connsiteX30" fmla="*/ 446314 w 2026063"/>
              <a:gd name="connsiteY30" fmla="*/ 631371 h 1415143"/>
              <a:gd name="connsiteX31" fmla="*/ 174172 w 2026063"/>
              <a:gd name="connsiteY31" fmla="*/ 609600 h 1415143"/>
              <a:gd name="connsiteX32" fmla="*/ 108857 w 2026063"/>
              <a:gd name="connsiteY32" fmla="*/ 576943 h 1415143"/>
              <a:gd name="connsiteX33" fmla="*/ 119743 w 2026063"/>
              <a:gd name="connsiteY33" fmla="*/ 424543 h 1415143"/>
              <a:gd name="connsiteX34" fmla="*/ 141514 w 2026063"/>
              <a:gd name="connsiteY34" fmla="*/ 359229 h 1415143"/>
              <a:gd name="connsiteX35" fmla="*/ 163286 w 2026063"/>
              <a:gd name="connsiteY35" fmla="*/ 337457 h 1415143"/>
              <a:gd name="connsiteX36" fmla="*/ 185057 w 2026063"/>
              <a:gd name="connsiteY36" fmla="*/ 304800 h 1415143"/>
              <a:gd name="connsiteX37" fmla="*/ 217714 w 2026063"/>
              <a:gd name="connsiteY37" fmla="*/ 293914 h 1415143"/>
              <a:gd name="connsiteX38" fmla="*/ 228600 w 2026063"/>
              <a:gd name="connsiteY38" fmla="*/ 261257 h 1415143"/>
              <a:gd name="connsiteX39" fmla="*/ 261257 w 2026063"/>
              <a:gd name="connsiteY39" fmla="*/ 250371 h 1415143"/>
              <a:gd name="connsiteX40" fmla="*/ 283029 w 2026063"/>
              <a:gd name="connsiteY40" fmla="*/ 228600 h 1415143"/>
              <a:gd name="connsiteX41" fmla="*/ 315686 w 2026063"/>
              <a:gd name="connsiteY41" fmla="*/ 206829 h 1415143"/>
              <a:gd name="connsiteX42" fmla="*/ 359229 w 2026063"/>
              <a:gd name="connsiteY42" fmla="*/ 163286 h 1415143"/>
              <a:gd name="connsiteX43" fmla="*/ 381000 w 2026063"/>
              <a:gd name="connsiteY43" fmla="*/ 130629 h 1415143"/>
              <a:gd name="connsiteX44" fmla="*/ 402772 w 2026063"/>
              <a:gd name="connsiteY44" fmla="*/ 108857 h 1415143"/>
              <a:gd name="connsiteX45" fmla="*/ 500743 w 2026063"/>
              <a:gd name="connsiteY45" fmla="*/ 54429 h 1415143"/>
              <a:gd name="connsiteX46" fmla="*/ 587829 w 2026063"/>
              <a:gd name="connsiteY46" fmla="*/ 10886 h 1415143"/>
              <a:gd name="connsiteX47" fmla="*/ 620486 w 2026063"/>
              <a:gd name="connsiteY47" fmla="*/ 0 h 1415143"/>
              <a:gd name="connsiteX48" fmla="*/ 1088572 w 2026063"/>
              <a:gd name="connsiteY48" fmla="*/ 21771 h 1415143"/>
              <a:gd name="connsiteX49" fmla="*/ 1197429 w 2026063"/>
              <a:gd name="connsiteY49" fmla="*/ 43543 h 1415143"/>
              <a:gd name="connsiteX50" fmla="*/ 1371600 w 2026063"/>
              <a:gd name="connsiteY50" fmla="*/ 65314 h 1415143"/>
              <a:gd name="connsiteX51" fmla="*/ 1458686 w 2026063"/>
              <a:gd name="connsiteY51" fmla="*/ 87086 h 1415143"/>
              <a:gd name="connsiteX52" fmla="*/ 1491343 w 2026063"/>
              <a:gd name="connsiteY52" fmla="*/ 97971 h 1415143"/>
              <a:gd name="connsiteX53" fmla="*/ 1545772 w 2026063"/>
              <a:gd name="connsiteY53" fmla="*/ 108857 h 1415143"/>
              <a:gd name="connsiteX54" fmla="*/ 1621972 w 2026063"/>
              <a:gd name="connsiteY54" fmla="*/ 130629 h 1415143"/>
              <a:gd name="connsiteX55" fmla="*/ 1665514 w 2026063"/>
              <a:gd name="connsiteY55" fmla="*/ 141514 h 1415143"/>
              <a:gd name="connsiteX56" fmla="*/ 1730829 w 2026063"/>
              <a:gd name="connsiteY56" fmla="*/ 163286 h 1415143"/>
              <a:gd name="connsiteX57" fmla="*/ 1752600 w 2026063"/>
              <a:gd name="connsiteY57" fmla="*/ 195943 h 1415143"/>
              <a:gd name="connsiteX58" fmla="*/ 1807029 w 2026063"/>
              <a:gd name="connsiteY58" fmla="*/ 228600 h 1415143"/>
              <a:gd name="connsiteX59" fmla="*/ 1839686 w 2026063"/>
              <a:gd name="connsiteY59" fmla="*/ 293914 h 1415143"/>
              <a:gd name="connsiteX60" fmla="*/ 1861457 w 2026063"/>
              <a:gd name="connsiteY60" fmla="*/ 315686 h 1415143"/>
              <a:gd name="connsiteX61" fmla="*/ 1883229 w 2026063"/>
              <a:gd name="connsiteY61" fmla="*/ 348343 h 1415143"/>
              <a:gd name="connsiteX62" fmla="*/ 1905000 w 2026063"/>
              <a:gd name="connsiteY62" fmla="*/ 413657 h 1415143"/>
              <a:gd name="connsiteX63" fmla="*/ 1915886 w 2026063"/>
              <a:gd name="connsiteY63" fmla="*/ 446314 h 1415143"/>
              <a:gd name="connsiteX64" fmla="*/ 1959429 w 2026063"/>
              <a:gd name="connsiteY64" fmla="*/ 533400 h 1415143"/>
              <a:gd name="connsiteX65" fmla="*/ 1981200 w 2026063"/>
              <a:gd name="connsiteY65" fmla="*/ 598714 h 1415143"/>
              <a:gd name="connsiteX66" fmla="*/ 1992086 w 2026063"/>
              <a:gd name="connsiteY66" fmla="*/ 631371 h 1415143"/>
              <a:gd name="connsiteX67" fmla="*/ 2002972 w 2026063"/>
              <a:gd name="connsiteY67" fmla="*/ 664029 h 1415143"/>
              <a:gd name="connsiteX68" fmla="*/ 1981200 w 2026063"/>
              <a:gd name="connsiteY68" fmla="*/ 1023257 h 141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026063" h="1415143">
                <a:moveTo>
                  <a:pt x="0" y="1415143"/>
                </a:moveTo>
                <a:lnTo>
                  <a:pt x="489857" y="1404257"/>
                </a:lnTo>
                <a:cubicBezTo>
                  <a:pt x="515496" y="1403271"/>
                  <a:pt x="540511" y="1395766"/>
                  <a:pt x="566057" y="1393371"/>
                </a:cubicBezTo>
                <a:cubicBezTo>
                  <a:pt x="656664" y="1384877"/>
                  <a:pt x="747478" y="1378762"/>
                  <a:pt x="838200" y="1371600"/>
                </a:cubicBezTo>
                <a:lnTo>
                  <a:pt x="979714" y="1360714"/>
                </a:lnTo>
                <a:cubicBezTo>
                  <a:pt x="990600" y="1357086"/>
                  <a:pt x="1001120" y="1352079"/>
                  <a:pt x="1012372" y="1349829"/>
                </a:cubicBezTo>
                <a:cubicBezTo>
                  <a:pt x="1055658" y="1341172"/>
                  <a:pt x="1099457" y="1335314"/>
                  <a:pt x="1143000" y="1328057"/>
                </a:cubicBezTo>
                <a:lnTo>
                  <a:pt x="1208314" y="1317171"/>
                </a:lnTo>
                <a:cubicBezTo>
                  <a:pt x="1230086" y="1313542"/>
                  <a:pt x="1252216" y="1311639"/>
                  <a:pt x="1273629" y="1306286"/>
                </a:cubicBezTo>
                <a:cubicBezTo>
                  <a:pt x="1339433" y="1289835"/>
                  <a:pt x="1302984" y="1300130"/>
                  <a:pt x="1382486" y="1273629"/>
                </a:cubicBezTo>
                <a:lnTo>
                  <a:pt x="1415143" y="1262743"/>
                </a:lnTo>
                <a:cubicBezTo>
                  <a:pt x="1426029" y="1259114"/>
                  <a:pt x="1436482" y="1253743"/>
                  <a:pt x="1447800" y="1251857"/>
                </a:cubicBezTo>
                <a:cubicBezTo>
                  <a:pt x="1469571" y="1248228"/>
                  <a:pt x="1491568" y="1245759"/>
                  <a:pt x="1513114" y="1240971"/>
                </a:cubicBezTo>
                <a:cubicBezTo>
                  <a:pt x="1524316" y="1238482"/>
                  <a:pt x="1534570" y="1232575"/>
                  <a:pt x="1545772" y="1230086"/>
                </a:cubicBezTo>
                <a:cubicBezTo>
                  <a:pt x="1567318" y="1225298"/>
                  <a:pt x="1589443" y="1223529"/>
                  <a:pt x="1611086" y="1219200"/>
                </a:cubicBezTo>
                <a:cubicBezTo>
                  <a:pt x="1625757" y="1216266"/>
                  <a:pt x="1640115" y="1211943"/>
                  <a:pt x="1654629" y="1208314"/>
                </a:cubicBezTo>
                <a:cubicBezTo>
                  <a:pt x="1665515" y="1201057"/>
                  <a:pt x="1675584" y="1192394"/>
                  <a:pt x="1687286" y="1186543"/>
                </a:cubicBezTo>
                <a:cubicBezTo>
                  <a:pt x="1777423" y="1141475"/>
                  <a:pt x="1659010" y="1216278"/>
                  <a:pt x="1752600" y="1153886"/>
                </a:cubicBezTo>
                <a:cubicBezTo>
                  <a:pt x="1756229" y="1143000"/>
                  <a:pt x="1758354" y="1131492"/>
                  <a:pt x="1763486" y="1121229"/>
                </a:cubicBezTo>
                <a:cubicBezTo>
                  <a:pt x="1777220" y="1093761"/>
                  <a:pt x="1786776" y="1087052"/>
                  <a:pt x="1807029" y="1066800"/>
                </a:cubicBezTo>
                <a:cubicBezTo>
                  <a:pt x="1812161" y="1051402"/>
                  <a:pt x="1828800" y="1004265"/>
                  <a:pt x="1828800" y="990600"/>
                </a:cubicBezTo>
                <a:cubicBezTo>
                  <a:pt x="1828800" y="957742"/>
                  <a:pt x="1826559" y="924329"/>
                  <a:pt x="1817914" y="892629"/>
                </a:cubicBezTo>
                <a:cubicBezTo>
                  <a:pt x="1814113" y="878690"/>
                  <a:pt x="1769984" y="854771"/>
                  <a:pt x="1763486" y="849086"/>
                </a:cubicBezTo>
                <a:cubicBezTo>
                  <a:pt x="1744176" y="832190"/>
                  <a:pt x="1727200" y="812800"/>
                  <a:pt x="1709057" y="794657"/>
                </a:cubicBezTo>
                <a:cubicBezTo>
                  <a:pt x="1698171" y="783771"/>
                  <a:pt x="1691005" y="766868"/>
                  <a:pt x="1676400" y="762000"/>
                </a:cubicBezTo>
                <a:lnTo>
                  <a:pt x="1643743" y="751114"/>
                </a:lnTo>
                <a:cubicBezTo>
                  <a:pt x="1614714" y="729343"/>
                  <a:pt x="1586849" y="705927"/>
                  <a:pt x="1556657" y="685800"/>
                </a:cubicBezTo>
                <a:cubicBezTo>
                  <a:pt x="1545771" y="678543"/>
                  <a:pt x="1536025" y="669183"/>
                  <a:pt x="1524000" y="664029"/>
                </a:cubicBezTo>
                <a:cubicBezTo>
                  <a:pt x="1496963" y="652442"/>
                  <a:pt x="1424271" y="645789"/>
                  <a:pt x="1404257" y="642257"/>
                </a:cubicBezTo>
                <a:cubicBezTo>
                  <a:pt x="1367816" y="635826"/>
                  <a:pt x="1295400" y="620486"/>
                  <a:pt x="1295400" y="620486"/>
                </a:cubicBezTo>
                <a:lnTo>
                  <a:pt x="446314" y="631371"/>
                </a:lnTo>
                <a:cubicBezTo>
                  <a:pt x="310908" y="631371"/>
                  <a:pt x="281336" y="624910"/>
                  <a:pt x="174172" y="609600"/>
                </a:cubicBezTo>
                <a:cubicBezTo>
                  <a:pt x="164510" y="606379"/>
                  <a:pt x="110692" y="591622"/>
                  <a:pt x="108857" y="576943"/>
                </a:cubicBezTo>
                <a:cubicBezTo>
                  <a:pt x="102540" y="526407"/>
                  <a:pt x="112188" y="474909"/>
                  <a:pt x="119743" y="424543"/>
                </a:cubicBezTo>
                <a:cubicBezTo>
                  <a:pt x="123147" y="401848"/>
                  <a:pt x="125287" y="375456"/>
                  <a:pt x="141514" y="359229"/>
                </a:cubicBezTo>
                <a:cubicBezTo>
                  <a:pt x="148771" y="351972"/>
                  <a:pt x="156875" y="345471"/>
                  <a:pt x="163286" y="337457"/>
                </a:cubicBezTo>
                <a:cubicBezTo>
                  <a:pt x="171459" y="327241"/>
                  <a:pt x="174841" y="312973"/>
                  <a:pt x="185057" y="304800"/>
                </a:cubicBezTo>
                <a:cubicBezTo>
                  <a:pt x="194017" y="297632"/>
                  <a:pt x="206828" y="297543"/>
                  <a:pt x="217714" y="293914"/>
                </a:cubicBezTo>
                <a:cubicBezTo>
                  <a:pt x="221343" y="283028"/>
                  <a:pt x="220486" y="269371"/>
                  <a:pt x="228600" y="261257"/>
                </a:cubicBezTo>
                <a:cubicBezTo>
                  <a:pt x="236714" y="253143"/>
                  <a:pt x="251418" y="256275"/>
                  <a:pt x="261257" y="250371"/>
                </a:cubicBezTo>
                <a:cubicBezTo>
                  <a:pt x="270058" y="245091"/>
                  <a:pt x="275015" y="235011"/>
                  <a:pt x="283029" y="228600"/>
                </a:cubicBezTo>
                <a:cubicBezTo>
                  <a:pt x="293245" y="220427"/>
                  <a:pt x="304800" y="214086"/>
                  <a:pt x="315686" y="206829"/>
                </a:cubicBezTo>
                <a:cubicBezTo>
                  <a:pt x="339438" y="135574"/>
                  <a:pt x="306449" y="205509"/>
                  <a:pt x="359229" y="163286"/>
                </a:cubicBezTo>
                <a:cubicBezTo>
                  <a:pt x="369445" y="155113"/>
                  <a:pt x="372827" y="140845"/>
                  <a:pt x="381000" y="130629"/>
                </a:cubicBezTo>
                <a:cubicBezTo>
                  <a:pt x="387411" y="122615"/>
                  <a:pt x="394561" y="115015"/>
                  <a:pt x="402772" y="108857"/>
                </a:cubicBezTo>
                <a:cubicBezTo>
                  <a:pt x="462662" y="63939"/>
                  <a:pt x="449828" y="71400"/>
                  <a:pt x="500743" y="54429"/>
                </a:cubicBezTo>
                <a:cubicBezTo>
                  <a:pt x="538742" y="16429"/>
                  <a:pt x="512777" y="35903"/>
                  <a:pt x="587829" y="10886"/>
                </a:cubicBezTo>
                <a:lnTo>
                  <a:pt x="620486" y="0"/>
                </a:lnTo>
                <a:cubicBezTo>
                  <a:pt x="751357" y="3739"/>
                  <a:pt x="939742" y="-3034"/>
                  <a:pt x="1088572" y="21771"/>
                </a:cubicBezTo>
                <a:cubicBezTo>
                  <a:pt x="1125073" y="27854"/>
                  <a:pt x="1160710" y="38953"/>
                  <a:pt x="1197429" y="43543"/>
                </a:cubicBezTo>
                <a:lnTo>
                  <a:pt x="1371600" y="65314"/>
                </a:lnTo>
                <a:cubicBezTo>
                  <a:pt x="1446240" y="90195"/>
                  <a:pt x="1353612" y="60818"/>
                  <a:pt x="1458686" y="87086"/>
                </a:cubicBezTo>
                <a:cubicBezTo>
                  <a:pt x="1469818" y="89869"/>
                  <a:pt x="1480211" y="95188"/>
                  <a:pt x="1491343" y="97971"/>
                </a:cubicBezTo>
                <a:cubicBezTo>
                  <a:pt x="1509293" y="102458"/>
                  <a:pt x="1527710" y="104843"/>
                  <a:pt x="1545772" y="108857"/>
                </a:cubicBezTo>
                <a:cubicBezTo>
                  <a:pt x="1622345" y="125874"/>
                  <a:pt x="1558325" y="112444"/>
                  <a:pt x="1621972" y="130629"/>
                </a:cubicBezTo>
                <a:cubicBezTo>
                  <a:pt x="1636357" y="134739"/>
                  <a:pt x="1651184" y="137215"/>
                  <a:pt x="1665514" y="141514"/>
                </a:cubicBezTo>
                <a:cubicBezTo>
                  <a:pt x="1687496" y="148108"/>
                  <a:pt x="1730829" y="163286"/>
                  <a:pt x="1730829" y="163286"/>
                </a:cubicBezTo>
                <a:cubicBezTo>
                  <a:pt x="1738086" y="174172"/>
                  <a:pt x="1742384" y="187770"/>
                  <a:pt x="1752600" y="195943"/>
                </a:cubicBezTo>
                <a:cubicBezTo>
                  <a:pt x="1820394" y="250179"/>
                  <a:pt x="1754424" y="162845"/>
                  <a:pt x="1807029" y="228600"/>
                </a:cubicBezTo>
                <a:cubicBezTo>
                  <a:pt x="1873086" y="311170"/>
                  <a:pt x="1791404" y="213443"/>
                  <a:pt x="1839686" y="293914"/>
                </a:cubicBezTo>
                <a:cubicBezTo>
                  <a:pt x="1844966" y="302715"/>
                  <a:pt x="1855046" y="307672"/>
                  <a:pt x="1861457" y="315686"/>
                </a:cubicBezTo>
                <a:cubicBezTo>
                  <a:pt x="1869630" y="325902"/>
                  <a:pt x="1875972" y="337457"/>
                  <a:pt x="1883229" y="348343"/>
                </a:cubicBezTo>
                <a:lnTo>
                  <a:pt x="1905000" y="413657"/>
                </a:lnTo>
                <a:cubicBezTo>
                  <a:pt x="1908629" y="424543"/>
                  <a:pt x="1909521" y="436767"/>
                  <a:pt x="1915886" y="446314"/>
                </a:cubicBezTo>
                <a:cubicBezTo>
                  <a:pt x="1944929" y="489880"/>
                  <a:pt x="1938125" y="474815"/>
                  <a:pt x="1959429" y="533400"/>
                </a:cubicBezTo>
                <a:cubicBezTo>
                  <a:pt x="1967272" y="554967"/>
                  <a:pt x="1973943" y="576943"/>
                  <a:pt x="1981200" y="598714"/>
                </a:cubicBezTo>
                <a:lnTo>
                  <a:pt x="1992086" y="631371"/>
                </a:lnTo>
                <a:lnTo>
                  <a:pt x="2002972" y="664029"/>
                </a:lnTo>
                <a:cubicBezTo>
                  <a:pt x="1991926" y="1017500"/>
                  <a:pt x="2074231" y="930226"/>
                  <a:pt x="1981200" y="1023257"/>
                </a:cubicBezTo>
              </a:path>
            </a:pathLst>
          </a:custGeom>
          <a:noFill/>
          <a:ln w="38100">
            <a:solidFill>
              <a:srgbClr val="141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Path</a:t>
            </a:r>
            <a:endParaRPr lang="en-US" dirty="0"/>
          </a:p>
        </p:txBody>
      </p:sp>
      <p:sp>
        <p:nvSpPr>
          <p:cNvPr id="3" name="Content Placeholder 2"/>
          <p:cNvSpPr>
            <a:spLocks noGrp="1"/>
          </p:cNvSpPr>
          <p:nvPr>
            <p:ph idx="1"/>
          </p:nvPr>
        </p:nvSpPr>
        <p:spPr/>
        <p:txBody>
          <a:bodyPr/>
          <a:lstStyle/>
          <a:p>
            <a:r>
              <a:rPr lang="en-US" dirty="0" smtClean="0"/>
              <a:t>A walk </a:t>
            </a:r>
            <a:r>
              <a:rPr lang="en-US" dirty="0"/>
              <a:t>where </a:t>
            </a:r>
            <a:r>
              <a:rPr lang="en-US" b="1" dirty="0">
                <a:solidFill>
                  <a:srgbClr val="FF0000"/>
                </a:solidFill>
              </a:rPr>
              <a:t>nodes and edges </a:t>
            </a:r>
            <a:r>
              <a:rPr lang="en-US" b="1" dirty="0"/>
              <a:t>are distinct </a:t>
            </a:r>
            <a:r>
              <a:rPr lang="en-US" dirty="0"/>
              <a:t>is called a </a:t>
            </a:r>
            <a:r>
              <a:rPr lang="en-US" b="1" dirty="0" smtClean="0"/>
              <a:t>path</a:t>
            </a:r>
            <a:r>
              <a:rPr lang="en-US" dirty="0" smtClean="0"/>
              <a:t> </a:t>
            </a:r>
            <a:r>
              <a:rPr lang="en-US" dirty="0"/>
              <a:t>and a closed </a:t>
            </a:r>
            <a:r>
              <a:rPr lang="en-US" dirty="0" smtClean="0"/>
              <a:t>path is </a:t>
            </a:r>
            <a:r>
              <a:rPr lang="en-US" dirty="0"/>
              <a:t>called a </a:t>
            </a:r>
            <a:r>
              <a:rPr lang="en-US" b="1" dirty="0" smtClean="0"/>
              <a:t>cycle</a:t>
            </a:r>
            <a:endParaRPr lang="en-US" b="1" dirty="0" smtClean="0"/>
          </a:p>
          <a:p>
            <a:r>
              <a:rPr lang="en-US" u="sng" dirty="0"/>
              <a:t>The length of a path</a:t>
            </a:r>
            <a:r>
              <a:rPr lang="en-US" dirty="0"/>
              <a:t> or cycle is the number of edges </a:t>
            </a:r>
            <a:r>
              <a:rPr lang="en-US" dirty="0" smtClean="0"/>
              <a:t>visited in </a:t>
            </a:r>
            <a:r>
              <a:rPr lang="en-US" dirty="0"/>
              <a:t>the path or cycle</a:t>
            </a:r>
            <a:endParaRPr lang="en-US" dirty="0"/>
          </a:p>
        </p:txBody>
      </p:sp>
      <p:pic>
        <p:nvPicPr>
          <p:cNvPr id="6"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4495800"/>
            <a:ext cx="2171700" cy="18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7"/>
          <p:cNvSpPr/>
          <p:nvPr/>
        </p:nvSpPr>
        <p:spPr>
          <a:xfrm>
            <a:off x="4038600" y="5257800"/>
            <a:ext cx="1796143" cy="827314"/>
          </a:xfrm>
          <a:custGeom>
            <a:avLst/>
            <a:gdLst>
              <a:gd name="connsiteX0" fmla="*/ 108857 w 1796143"/>
              <a:gd name="connsiteY0" fmla="*/ 827314 h 827314"/>
              <a:gd name="connsiteX1" fmla="*/ 174171 w 1796143"/>
              <a:gd name="connsiteY1" fmla="*/ 816429 h 827314"/>
              <a:gd name="connsiteX2" fmla="*/ 206829 w 1796143"/>
              <a:gd name="connsiteY2" fmla="*/ 805543 h 827314"/>
              <a:gd name="connsiteX3" fmla="*/ 642257 w 1796143"/>
              <a:gd name="connsiteY3" fmla="*/ 794657 h 827314"/>
              <a:gd name="connsiteX4" fmla="*/ 936171 w 1796143"/>
              <a:gd name="connsiteY4" fmla="*/ 783771 h 827314"/>
              <a:gd name="connsiteX5" fmla="*/ 1284514 w 1796143"/>
              <a:gd name="connsiteY5" fmla="*/ 772886 h 827314"/>
              <a:gd name="connsiteX6" fmla="*/ 1382486 w 1796143"/>
              <a:gd name="connsiteY6" fmla="*/ 740229 h 827314"/>
              <a:gd name="connsiteX7" fmla="*/ 1447800 w 1796143"/>
              <a:gd name="connsiteY7" fmla="*/ 718457 h 827314"/>
              <a:gd name="connsiteX8" fmla="*/ 1491343 w 1796143"/>
              <a:gd name="connsiteY8" fmla="*/ 707571 h 827314"/>
              <a:gd name="connsiteX9" fmla="*/ 1534886 w 1796143"/>
              <a:gd name="connsiteY9" fmla="*/ 674914 h 827314"/>
              <a:gd name="connsiteX10" fmla="*/ 1600200 w 1796143"/>
              <a:gd name="connsiteY10" fmla="*/ 653143 h 827314"/>
              <a:gd name="connsiteX11" fmla="*/ 1654629 w 1796143"/>
              <a:gd name="connsiteY11" fmla="*/ 620486 h 827314"/>
              <a:gd name="connsiteX12" fmla="*/ 1719943 w 1796143"/>
              <a:gd name="connsiteY12" fmla="*/ 587829 h 827314"/>
              <a:gd name="connsiteX13" fmla="*/ 1796143 w 1796143"/>
              <a:gd name="connsiteY13" fmla="*/ 511629 h 827314"/>
              <a:gd name="connsiteX14" fmla="*/ 1785257 w 1796143"/>
              <a:gd name="connsiteY14" fmla="*/ 348343 h 827314"/>
              <a:gd name="connsiteX15" fmla="*/ 1752600 w 1796143"/>
              <a:gd name="connsiteY15" fmla="*/ 293914 h 827314"/>
              <a:gd name="connsiteX16" fmla="*/ 1687286 w 1796143"/>
              <a:gd name="connsiteY16" fmla="*/ 217714 h 827314"/>
              <a:gd name="connsiteX17" fmla="*/ 1665514 w 1796143"/>
              <a:gd name="connsiteY17" fmla="*/ 195943 h 827314"/>
              <a:gd name="connsiteX18" fmla="*/ 1600200 w 1796143"/>
              <a:gd name="connsiteY18" fmla="*/ 174171 h 827314"/>
              <a:gd name="connsiteX19" fmla="*/ 1534886 w 1796143"/>
              <a:gd name="connsiteY19" fmla="*/ 141514 h 827314"/>
              <a:gd name="connsiteX20" fmla="*/ 1513114 w 1796143"/>
              <a:gd name="connsiteY20" fmla="*/ 119743 h 827314"/>
              <a:gd name="connsiteX21" fmla="*/ 1447800 w 1796143"/>
              <a:gd name="connsiteY21" fmla="*/ 97971 h 827314"/>
              <a:gd name="connsiteX22" fmla="*/ 1371600 w 1796143"/>
              <a:gd name="connsiteY22" fmla="*/ 76200 h 827314"/>
              <a:gd name="connsiteX23" fmla="*/ 1317171 w 1796143"/>
              <a:gd name="connsiteY23" fmla="*/ 65314 h 827314"/>
              <a:gd name="connsiteX24" fmla="*/ 1240971 w 1796143"/>
              <a:gd name="connsiteY24" fmla="*/ 32657 h 827314"/>
              <a:gd name="connsiteX25" fmla="*/ 1164771 w 1796143"/>
              <a:gd name="connsiteY25" fmla="*/ 10886 h 827314"/>
              <a:gd name="connsiteX26" fmla="*/ 1099457 w 1796143"/>
              <a:gd name="connsiteY26" fmla="*/ 0 h 827314"/>
              <a:gd name="connsiteX27" fmla="*/ 0 w 1796143"/>
              <a:gd name="connsiteY27"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6143" h="827314">
                <a:moveTo>
                  <a:pt x="108857" y="827314"/>
                </a:moveTo>
                <a:cubicBezTo>
                  <a:pt x="130628" y="823686"/>
                  <a:pt x="152625" y="821217"/>
                  <a:pt x="174171" y="816429"/>
                </a:cubicBezTo>
                <a:cubicBezTo>
                  <a:pt x="185373" y="813940"/>
                  <a:pt x="195367" y="806076"/>
                  <a:pt x="206829" y="805543"/>
                </a:cubicBezTo>
                <a:cubicBezTo>
                  <a:pt x="351860" y="798797"/>
                  <a:pt x="497134" y="798989"/>
                  <a:pt x="642257" y="794657"/>
                </a:cubicBezTo>
                <a:lnTo>
                  <a:pt x="936171" y="783771"/>
                </a:lnTo>
                <a:lnTo>
                  <a:pt x="1284514" y="772886"/>
                </a:lnTo>
                <a:lnTo>
                  <a:pt x="1382486" y="740229"/>
                </a:lnTo>
                <a:cubicBezTo>
                  <a:pt x="1404257" y="732972"/>
                  <a:pt x="1425536" y="724023"/>
                  <a:pt x="1447800" y="718457"/>
                </a:cubicBezTo>
                <a:lnTo>
                  <a:pt x="1491343" y="707571"/>
                </a:lnTo>
                <a:cubicBezTo>
                  <a:pt x="1505857" y="696685"/>
                  <a:pt x="1518658" y="683028"/>
                  <a:pt x="1534886" y="674914"/>
                </a:cubicBezTo>
                <a:cubicBezTo>
                  <a:pt x="1555412" y="664651"/>
                  <a:pt x="1600200" y="653143"/>
                  <a:pt x="1600200" y="653143"/>
                </a:cubicBezTo>
                <a:cubicBezTo>
                  <a:pt x="1642725" y="610617"/>
                  <a:pt x="1598102" y="648749"/>
                  <a:pt x="1654629" y="620486"/>
                </a:cubicBezTo>
                <a:cubicBezTo>
                  <a:pt x="1739041" y="578280"/>
                  <a:pt x="1637856" y="615190"/>
                  <a:pt x="1719943" y="587829"/>
                </a:cubicBezTo>
                <a:cubicBezTo>
                  <a:pt x="1794804" y="537921"/>
                  <a:pt x="1776982" y="569109"/>
                  <a:pt x="1796143" y="511629"/>
                </a:cubicBezTo>
                <a:cubicBezTo>
                  <a:pt x="1792514" y="457200"/>
                  <a:pt x="1791281" y="402559"/>
                  <a:pt x="1785257" y="348343"/>
                </a:cubicBezTo>
                <a:cubicBezTo>
                  <a:pt x="1780988" y="309926"/>
                  <a:pt x="1773663" y="320243"/>
                  <a:pt x="1752600" y="293914"/>
                </a:cubicBezTo>
                <a:cubicBezTo>
                  <a:pt x="1686296" y="211032"/>
                  <a:pt x="1792085" y="322512"/>
                  <a:pt x="1687286" y="217714"/>
                </a:cubicBezTo>
                <a:cubicBezTo>
                  <a:pt x="1680029" y="210457"/>
                  <a:pt x="1675250" y="199189"/>
                  <a:pt x="1665514" y="195943"/>
                </a:cubicBezTo>
                <a:cubicBezTo>
                  <a:pt x="1643743" y="188686"/>
                  <a:pt x="1619295" y="186901"/>
                  <a:pt x="1600200" y="174171"/>
                </a:cubicBezTo>
                <a:cubicBezTo>
                  <a:pt x="1557996" y="146035"/>
                  <a:pt x="1579954" y="156537"/>
                  <a:pt x="1534886" y="141514"/>
                </a:cubicBezTo>
                <a:cubicBezTo>
                  <a:pt x="1527629" y="134257"/>
                  <a:pt x="1522294" y="124333"/>
                  <a:pt x="1513114" y="119743"/>
                </a:cubicBezTo>
                <a:cubicBezTo>
                  <a:pt x="1492588" y="109480"/>
                  <a:pt x="1469571" y="105228"/>
                  <a:pt x="1447800" y="97971"/>
                </a:cubicBezTo>
                <a:cubicBezTo>
                  <a:pt x="1411442" y="85852"/>
                  <a:pt x="1412594" y="85310"/>
                  <a:pt x="1371600" y="76200"/>
                </a:cubicBezTo>
                <a:cubicBezTo>
                  <a:pt x="1353538" y="72186"/>
                  <a:pt x="1335121" y="69801"/>
                  <a:pt x="1317171" y="65314"/>
                </a:cubicBezTo>
                <a:cubicBezTo>
                  <a:pt x="1276320" y="55102"/>
                  <a:pt x="1284593" y="51353"/>
                  <a:pt x="1240971" y="32657"/>
                </a:cubicBezTo>
                <a:cubicBezTo>
                  <a:pt x="1222811" y="24874"/>
                  <a:pt x="1182039" y="14340"/>
                  <a:pt x="1164771" y="10886"/>
                </a:cubicBezTo>
                <a:cubicBezTo>
                  <a:pt x="1143128" y="6557"/>
                  <a:pt x="1121528" y="206"/>
                  <a:pt x="1099457" y="0"/>
                </a:cubicBezTo>
                <a:lnTo>
                  <a:pt x="0" y="0"/>
                </a:lnTo>
              </a:path>
            </a:pathLst>
          </a:custGeom>
          <a:noFill/>
          <a:ln w="38100">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0600" y="5223471"/>
            <a:ext cx="2015295" cy="369332"/>
          </a:xfrm>
          <a:prstGeom prst="rect">
            <a:avLst/>
          </a:prstGeom>
        </p:spPr>
        <p:txBody>
          <a:bodyPr wrap="none">
            <a:spAutoFit/>
          </a:bodyPr>
          <a:lstStyle/>
          <a:p>
            <a:r>
              <a:rPr lang="en-US" dirty="0"/>
              <a:t>Length of </a:t>
            </a:r>
            <a:r>
              <a:rPr lang="en-US" dirty="0" smtClean="0"/>
              <a:t>path= 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Connectivity</a:t>
            </a:r>
            <a:endParaRPr lang="en-US" dirty="0"/>
          </a:p>
        </p:txBody>
      </p:sp>
      <p:sp>
        <p:nvSpPr>
          <p:cNvPr id="3" name="Content Placeholder 2"/>
          <p:cNvSpPr>
            <a:spLocks noGrp="1"/>
          </p:cNvSpPr>
          <p:nvPr>
            <p:ph idx="1"/>
          </p:nvPr>
        </p:nvSpPr>
        <p:spPr>
          <a:xfrm>
            <a:off x="457200" y="1066800"/>
            <a:ext cx="8305800" cy="5318760"/>
          </a:xfrm>
        </p:spPr>
        <p:txBody>
          <a:bodyPr>
            <a:normAutofit lnSpcReduction="10000"/>
          </a:bodyPr>
          <a:lstStyle/>
          <a:p>
            <a:r>
              <a:rPr lang="en-US" b="1" dirty="0"/>
              <a:t>A </a:t>
            </a:r>
            <a:r>
              <a:rPr lang="en-US" b="1" dirty="0" smtClean="0"/>
              <a:t>node </a:t>
            </a:r>
            <a:r>
              <a:rPr lang="en-US" b="1" dirty="0"/>
              <a:t>v</a:t>
            </a:r>
            <a:r>
              <a:rPr lang="en-US" b="1" baseline="-25000" dirty="0"/>
              <a:t>i</a:t>
            </a:r>
            <a:r>
              <a:rPr lang="en-US" b="1" dirty="0"/>
              <a:t> is connected </a:t>
            </a:r>
            <a:r>
              <a:rPr lang="en-US" dirty="0"/>
              <a:t>to </a:t>
            </a:r>
            <a:r>
              <a:rPr lang="en-US" dirty="0" smtClean="0"/>
              <a:t>node </a:t>
            </a:r>
            <a:r>
              <a:rPr lang="en-US" dirty="0"/>
              <a:t>v</a:t>
            </a:r>
            <a:r>
              <a:rPr lang="en-US" baseline="-25000" dirty="0"/>
              <a:t>j</a:t>
            </a:r>
            <a:r>
              <a:rPr lang="en-US" dirty="0"/>
              <a:t> (or reachable from v</a:t>
            </a:r>
            <a:r>
              <a:rPr lang="en-US" baseline="-25000" dirty="0"/>
              <a:t>j</a:t>
            </a:r>
            <a:r>
              <a:rPr lang="en-US" dirty="0"/>
              <a:t>) if </a:t>
            </a:r>
            <a:r>
              <a:rPr lang="en-US" dirty="0" smtClean="0"/>
              <a:t>it is </a:t>
            </a:r>
            <a:r>
              <a:rPr lang="en-US" dirty="0"/>
              <a:t>adjacent to it or there exists a path from v</a:t>
            </a:r>
            <a:r>
              <a:rPr lang="en-US" baseline="-25000" dirty="0"/>
              <a:t>i</a:t>
            </a:r>
            <a:r>
              <a:rPr lang="en-US" dirty="0"/>
              <a:t> to </a:t>
            </a:r>
            <a:r>
              <a:rPr lang="en-US" dirty="0" smtClean="0"/>
              <a:t>v</a:t>
            </a:r>
            <a:r>
              <a:rPr lang="en-US" baseline="-25000" dirty="0" smtClean="0"/>
              <a:t>j. </a:t>
            </a:r>
            <a:endParaRPr lang="en-US" baseline="-25000" dirty="0"/>
          </a:p>
          <a:p>
            <a:pPr marL="0" indent="0">
              <a:buNone/>
            </a:pPr>
            <a:endParaRPr lang="en-US" baseline="-25000" dirty="0" smtClean="0"/>
          </a:p>
          <a:p>
            <a:r>
              <a:rPr lang="en-US" b="1" dirty="0"/>
              <a:t>A graph is connected</a:t>
            </a:r>
            <a:r>
              <a:rPr lang="en-US" dirty="0"/>
              <a:t>, </a:t>
            </a:r>
            <a:r>
              <a:rPr lang="en-US" dirty="0" smtClean="0"/>
              <a:t>if </a:t>
            </a:r>
            <a:r>
              <a:rPr lang="en-US" dirty="0"/>
              <a:t>there exists a path between any pair of nodes in </a:t>
            </a:r>
            <a:r>
              <a:rPr lang="en-US" dirty="0" smtClean="0"/>
              <a:t>it </a:t>
            </a:r>
            <a:endParaRPr lang="en-US" dirty="0" smtClean="0"/>
          </a:p>
          <a:p>
            <a:pPr lvl="1"/>
            <a:r>
              <a:rPr lang="en-US" dirty="0"/>
              <a:t>In a directed graph, </a:t>
            </a:r>
            <a:r>
              <a:rPr lang="en-US" b="1" dirty="0" smtClean="0"/>
              <a:t>a </a:t>
            </a:r>
            <a:r>
              <a:rPr lang="en-US" b="1" dirty="0"/>
              <a:t>graph is strongly </a:t>
            </a:r>
            <a:r>
              <a:rPr lang="en-US" b="1" dirty="0" smtClean="0"/>
              <a:t>connected</a:t>
            </a:r>
            <a:r>
              <a:rPr lang="en-US" dirty="0" smtClean="0"/>
              <a:t> </a:t>
            </a:r>
            <a:r>
              <a:rPr lang="en-US" dirty="0"/>
              <a:t>if there exists a directed </a:t>
            </a:r>
            <a:r>
              <a:rPr lang="en-US" dirty="0" smtClean="0"/>
              <a:t>path between </a:t>
            </a:r>
            <a:r>
              <a:rPr lang="en-US" dirty="0"/>
              <a:t>any pair of nodes</a:t>
            </a:r>
            <a:endParaRPr lang="en-US" dirty="0"/>
          </a:p>
          <a:p>
            <a:pPr lvl="1"/>
            <a:r>
              <a:rPr lang="en-US" dirty="0" smtClean="0"/>
              <a:t>In </a:t>
            </a:r>
            <a:r>
              <a:rPr lang="en-US" dirty="0"/>
              <a:t>a directed graph, </a:t>
            </a:r>
            <a:r>
              <a:rPr lang="en-US" b="1" dirty="0" smtClean="0"/>
              <a:t>a graph </a:t>
            </a:r>
            <a:r>
              <a:rPr lang="en-US" b="1" dirty="0"/>
              <a:t>is weakly </a:t>
            </a:r>
            <a:r>
              <a:rPr lang="en-US" b="1" dirty="0" smtClean="0"/>
              <a:t>connected</a:t>
            </a:r>
            <a:r>
              <a:rPr lang="en-US" dirty="0" smtClean="0"/>
              <a:t> </a:t>
            </a:r>
            <a:r>
              <a:rPr lang="en-US" dirty="0"/>
              <a:t>if there exists a path between any pair of nodes</a:t>
            </a:r>
            <a:r>
              <a:rPr lang="en-US" dirty="0" smtClean="0"/>
              <a:t>, without </a:t>
            </a:r>
            <a:r>
              <a:rPr lang="en-US" dirty="0"/>
              <a:t>following the edge </a:t>
            </a:r>
            <a:r>
              <a:rPr lang="en-US" dirty="0" smtClean="0"/>
              <a:t>directions</a:t>
            </a:r>
            <a:endParaRPr lang="en-US" dirty="0" smtClean="0"/>
          </a:p>
          <a:p>
            <a:r>
              <a:rPr lang="en-US" dirty="0" smtClean="0"/>
              <a:t>A graph is </a:t>
            </a:r>
            <a:r>
              <a:rPr lang="en-US" b="1" dirty="0" smtClean="0"/>
              <a:t>disconnected,</a:t>
            </a:r>
            <a:r>
              <a:rPr lang="en-US" dirty="0" smtClean="0"/>
              <a:t> if it not connected.</a:t>
            </a:r>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Connectivity: Example</a:t>
            </a:r>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0830"/>
            <a:ext cx="9144000" cy="2996339"/>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Component</a:t>
            </a:r>
            <a:endParaRPr lang="en-US" dirty="0"/>
          </a:p>
        </p:txBody>
      </p:sp>
      <p:sp>
        <p:nvSpPr>
          <p:cNvPr id="3" name="Content Placeholder 2"/>
          <p:cNvSpPr>
            <a:spLocks noGrp="1"/>
          </p:cNvSpPr>
          <p:nvPr>
            <p:ph idx="1"/>
          </p:nvPr>
        </p:nvSpPr>
        <p:spPr/>
        <p:txBody>
          <a:bodyPr>
            <a:normAutofit fontScale="92500"/>
          </a:bodyPr>
          <a:lstStyle/>
          <a:p>
            <a:r>
              <a:rPr lang="en-US" dirty="0" smtClean="0"/>
              <a:t>A </a:t>
            </a:r>
            <a:r>
              <a:rPr lang="en-US" b="1" dirty="0" smtClean="0"/>
              <a:t>component</a:t>
            </a:r>
            <a:r>
              <a:rPr lang="en-US" dirty="0" smtClean="0"/>
              <a:t> in an undirected graph is a connected </a:t>
            </a:r>
            <a:r>
              <a:rPr lang="en-US" b="1" dirty="0" err="1" smtClean="0"/>
              <a:t>subgraph</a:t>
            </a:r>
            <a:r>
              <a:rPr lang="en-US" dirty="0" smtClean="0"/>
              <a:t>, i.e., there is a path between every pair of nodes inside the component</a:t>
            </a:r>
            <a:endParaRPr lang="en-US" dirty="0" smtClean="0"/>
          </a:p>
          <a:p>
            <a:endParaRPr lang="en-US" dirty="0"/>
          </a:p>
          <a:p>
            <a:endParaRPr lang="en-US" dirty="0" smtClean="0"/>
          </a:p>
          <a:p>
            <a:r>
              <a:rPr lang="en-US" dirty="0" smtClean="0"/>
              <a:t>In directed graphs, we have a </a:t>
            </a:r>
            <a:r>
              <a:rPr lang="en-US" b="1" dirty="0" smtClean="0"/>
              <a:t>strongly connected</a:t>
            </a:r>
            <a:r>
              <a:rPr lang="en-US" dirty="0" smtClean="0"/>
              <a:t> components when there is a path from </a:t>
            </a:r>
            <a:r>
              <a:rPr lang="en-US" i="1" dirty="0" smtClean="0"/>
              <a:t>u</a:t>
            </a:r>
            <a:r>
              <a:rPr lang="en-US" dirty="0" smtClean="0"/>
              <a:t> to </a:t>
            </a:r>
            <a:r>
              <a:rPr lang="en-US" i="1" dirty="0" smtClean="0"/>
              <a:t>v</a:t>
            </a:r>
            <a:r>
              <a:rPr lang="en-US" dirty="0" smtClean="0"/>
              <a:t> and one from </a:t>
            </a:r>
            <a:r>
              <a:rPr lang="en-US" i="1" dirty="0" smtClean="0"/>
              <a:t>v</a:t>
            </a:r>
            <a:r>
              <a:rPr lang="en-US" dirty="0" smtClean="0"/>
              <a:t> to </a:t>
            </a:r>
            <a:r>
              <a:rPr lang="en-US" i="1" dirty="0" smtClean="0"/>
              <a:t>u</a:t>
            </a:r>
            <a:r>
              <a:rPr lang="en-US" dirty="0" smtClean="0"/>
              <a:t> for every pair </a:t>
            </a:r>
            <a:r>
              <a:rPr lang="en-US" i="1" dirty="0" smtClean="0"/>
              <a:t>(</a:t>
            </a:r>
            <a:r>
              <a:rPr lang="en-US" i="1" dirty="0" err="1" smtClean="0"/>
              <a:t>u,v</a:t>
            </a:r>
            <a:r>
              <a:rPr lang="en-US" i="1" dirty="0" smtClean="0"/>
              <a:t>).</a:t>
            </a:r>
            <a:endParaRPr lang="en-US" i="1" dirty="0" smtClean="0"/>
          </a:p>
          <a:p>
            <a:endParaRPr lang="en-US" i="1" dirty="0"/>
          </a:p>
          <a:p>
            <a:r>
              <a:rPr lang="en-US" dirty="0" smtClean="0"/>
              <a:t>The component is </a:t>
            </a:r>
            <a:r>
              <a:rPr lang="en-US" b="1" dirty="0" smtClean="0"/>
              <a:t>weakly connected</a:t>
            </a:r>
            <a:r>
              <a:rPr lang="en-US" dirty="0" smtClean="0"/>
              <a:t> if replacing directed edges with undirected edges results in a connected component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Component Examples:</a:t>
            </a:r>
            <a:endParaRPr lang="en-US" dirty="0"/>
          </a:p>
        </p:txBody>
      </p:sp>
      <p:pic>
        <p:nvPicPr>
          <p:cNvPr id="4" name="Content Placeholder 3"/>
          <p:cNvPicPr>
            <a:picLocks noGrp="1" noChangeAspect="1"/>
          </p:cNvPicPr>
          <p:nvPr>
            <p:ph idx="1"/>
          </p:nvPr>
        </p:nvPicPr>
        <p:blipFill>
          <a:blip r:embed="rId1">
            <a:clrChange>
              <a:clrFrom>
                <a:srgbClr val="FFFFFF"/>
              </a:clrFrom>
              <a:clrTo>
                <a:srgbClr val="FFFFFF">
                  <a:alpha val="0"/>
                </a:srgbClr>
              </a:clrTo>
            </a:clrChange>
            <a:lum bright="-20000" contrast="40000"/>
          </a:blip>
          <a:stretch>
            <a:fillRect/>
          </a:stretch>
        </p:blipFill>
        <p:spPr>
          <a:xfrm>
            <a:off x="304800" y="1219200"/>
            <a:ext cx="8229600" cy="3308020"/>
          </a:xfrm>
          <a:prstGeom prst="rect">
            <a:avLst/>
          </a:prstGeom>
        </p:spPr>
      </p:pic>
      <p:sp>
        <p:nvSpPr>
          <p:cNvPr id="5" name="TextBox 4"/>
          <p:cNvSpPr txBox="1"/>
          <p:nvPr/>
        </p:nvSpPr>
        <p:spPr>
          <a:xfrm>
            <a:off x="1066800" y="4953000"/>
            <a:ext cx="2776721"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800" b="1" i="0" u="none" strike="noStrike" kern="1200" normalizeH="0" noProof="0" dirty="0" smtClean="0">
                <a:solidFill>
                  <a:schemeClr val="bg1"/>
                </a:solidFill>
                <a:uLnTx/>
                <a:uFillTx/>
              </a:rPr>
              <a:t>3 components</a:t>
            </a:r>
            <a:endParaRPr kumimoji="0" lang="en-US" sz="2800" b="1" i="0" u="none" strike="noStrike" kern="1200" normalizeH="0" noProof="0" dirty="0" smtClean="0">
              <a:solidFill>
                <a:schemeClr val="bg1"/>
              </a:solidFill>
              <a:uLnTx/>
              <a:uFillTx/>
            </a:endParaRPr>
          </a:p>
        </p:txBody>
      </p:sp>
      <p:sp>
        <p:nvSpPr>
          <p:cNvPr id="6" name="TextBox 5"/>
          <p:cNvSpPr txBox="1"/>
          <p:nvPr/>
        </p:nvSpPr>
        <p:spPr>
          <a:xfrm>
            <a:off x="4670360" y="5043519"/>
            <a:ext cx="4104008" cy="954107"/>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800" b="1" i="0" u="none" strike="noStrike" kern="1200" normalizeH="0" noProof="0" dirty="0" smtClean="0">
                <a:solidFill>
                  <a:schemeClr val="bg1"/>
                </a:solidFill>
                <a:uLnTx/>
                <a:uFillTx/>
              </a:rPr>
              <a:t>3 Strongly-connected</a:t>
            </a:r>
            <a:endParaRPr kumimoji="0" lang="en-US" sz="2800" b="1" i="0" u="none" strike="noStrike" kern="1200" normalizeH="0" noProof="0" dirty="0" smtClean="0">
              <a:solidFill>
                <a:schemeClr val="bg1"/>
              </a:solidFill>
              <a:uLnTx/>
              <a:uFillTx/>
            </a:endParaRPr>
          </a:p>
          <a:p>
            <a:pPr algn="ctr">
              <a:spcBef>
                <a:spcPct val="0"/>
              </a:spcBef>
            </a:pPr>
            <a:r>
              <a:rPr kumimoji="0" lang="en-US" sz="2800" b="1" i="0" u="none" strike="noStrike" kern="1200" normalizeH="0" noProof="0" dirty="0" smtClean="0">
                <a:solidFill>
                  <a:schemeClr val="bg1"/>
                </a:solidFill>
                <a:uLnTx/>
                <a:uFillTx/>
              </a:rPr>
              <a:t>components</a:t>
            </a:r>
            <a:endParaRPr kumimoji="0" lang="en-US" sz="2800" b="1" i="0" u="none" strike="noStrike" kern="1200" normalizeH="0" noProof="0" dirty="0" smtClean="0">
              <a:solidFill>
                <a:schemeClr val="bg1"/>
              </a:solidFill>
              <a:uLnTx/>
              <a:uFillTx/>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Shortest Path</a:t>
            </a:r>
            <a:endParaRPr lang="en-US" dirty="0"/>
          </a:p>
        </p:txBody>
      </p:sp>
      <p:sp>
        <p:nvSpPr>
          <p:cNvPr id="3" name="Content Placeholder 2"/>
          <p:cNvSpPr>
            <a:spLocks noGrp="1"/>
          </p:cNvSpPr>
          <p:nvPr>
            <p:ph idx="1"/>
          </p:nvPr>
        </p:nvSpPr>
        <p:spPr/>
        <p:txBody>
          <a:bodyPr>
            <a:normAutofit/>
          </a:bodyPr>
          <a:lstStyle/>
          <a:p>
            <a:r>
              <a:rPr lang="en-US" b="1" dirty="0" smtClean="0"/>
              <a:t>Shortest Path</a:t>
            </a:r>
            <a:r>
              <a:rPr lang="en-US" dirty="0" smtClean="0"/>
              <a:t> is the path between two nodes that has the shortest length.</a:t>
            </a:r>
            <a:endParaRPr lang="en-US" dirty="0" smtClean="0"/>
          </a:p>
          <a:p>
            <a:pPr lvl="1"/>
            <a:r>
              <a:rPr lang="en-US" dirty="0" smtClean="0"/>
              <a:t>We denote the length of the shortest path between nodes </a:t>
            </a:r>
            <a:r>
              <a:rPr lang="en-US" i="1" dirty="0" smtClean="0"/>
              <a:t>v</a:t>
            </a:r>
            <a:r>
              <a:rPr lang="en-US" i="1" baseline="-25000" dirty="0" smtClean="0"/>
              <a:t>i</a:t>
            </a:r>
            <a:r>
              <a:rPr lang="en-US" dirty="0" smtClean="0"/>
              <a:t> and </a:t>
            </a:r>
            <a:r>
              <a:rPr lang="en-US" i="1" dirty="0" smtClean="0"/>
              <a:t>v</a:t>
            </a:r>
            <a:r>
              <a:rPr lang="en-US" i="1" baseline="-26000" dirty="0" smtClean="0"/>
              <a:t>j</a:t>
            </a:r>
            <a:r>
              <a:rPr lang="en-US" dirty="0" smtClean="0"/>
              <a:t> as </a:t>
            </a:r>
            <a:endParaRPr lang="en-US" dirty="0" smtClean="0"/>
          </a:p>
          <a:p>
            <a:endParaRPr lang="en-US" dirty="0"/>
          </a:p>
          <a:p>
            <a:r>
              <a:rPr lang="en-US" dirty="0" smtClean="0"/>
              <a:t>The concept of the neighborhood of a node can be generalized using </a:t>
            </a:r>
            <a:r>
              <a:rPr lang="en-US" dirty="0"/>
              <a:t>s</a:t>
            </a:r>
            <a:r>
              <a:rPr lang="en-US" dirty="0" smtClean="0"/>
              <a:t>hortest paths. An </a:t>
            </a:r>
            <a:r>
              <a:rPr lang="en-US" b="1" dirty="0" smtClean="0"/>
              <a:t>n-hop neighborhood</a:t>
            </a:r>
            <a:r>
              <a:rPr lang="en-US" dirty="0" smtClean="0"/>
              <a:t> of a node is the set of nodes that are within n hops distance from the node.</a:t>
            </a:r>
            <a:endParaRPr lang="en-US" dirty="0" smtClean="0"/>
          </a:p>
        </p:txBody>
      </p:sp>
      <p:pic>
        <p:nvPicPr>
          <p:cNvPr id="4" name="Picture 3"/>
          <p:cNvPicPr>
            <a:picLocks noChangeAspect="1"/>
          </p:cNvPicPr>
          <p:nvPr/>
        </p:nvPicPr>
        <p:blipFill>
          <a:blip r:embed="rId1"/>
          <a:stretch>
            <a:fillRect/>
          </a:stretch>
        </p:blipFill>
        <p:spPr>
          <a:xfrm>
            <a:off x="3701864" y="2421956"/>
            <a:ext cx="489136" cy="549844"/>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Diameter</a:t>
            </a:r>
            <a:endParaRPr lang="en-US" dirty="0"/>
          </a:p>
        </p:txBody>
      </p:sp>
      <p:sp>
        <p:nvSpPr>
          <p:cNvPr id="3" name="Content Placeholder 2"/>
          <p:cNvSpPr>
            <a:spLocks noGrp="1"/>
          </p:cNvSpPr>
          <p:nvPr>
            <p:ph idx="1"/>
          </p:nvPr>
        </p:nvSpPr>
        <p:spPr/>
        <p:txBody>
          <a:bodyPr/>
          <a:lstStyle/>
          <a:p>
            <a:r>
              <a:rPr lang="en-US" dirty="0"/>
              <a:t>The diameter of a graph is </a:t>
            </a:r>
            <a:r>
              <a:rPr lang="en-US" dirty="0" smtClean="0"/>
              <a:t>the length of the longest shortest path between any pair of nodes </a:t>
            </a:r>
            <a:r>
              <a:rPr lang="en-US" dirty="0"/>
              <a:t>between any pairs of nodes in the </a:t>
            </a:r>
            <a:r>
              <a:rPr lang="en-US" dirty="0" smtClean="0"/>
              <a:t>graph</a:t>
            </a:r>
            <a:endParaRPr lang="en-US" dirty="0" smtClean="0"/>
          </a:p>
          <a:p>
            <a:endParaRPr lang="en-US" dirty="0"/>
          </a:p>
          <a:p>
            <a:endParaRPr lang="en-US" dirty="0" smtClean="0"/>
          </a:p>
          <a:p>
            <a:endParaRPr lang="en-US" dirty="0"/>
          </a:p>
          <a:p>
            <a:endParaRPr lang="en-US" dirty="0" smtClean="0"/>
          </a:p>
          <a:p>
            <a:endParaRPr lang="en-US" dirty="0"/>
          </a:p>
          <a:p>
            <a:r>
              <a:rPr lang="en-US" dirty="0" smtClean="0"/>
              <a:t>How big is the diameter of the web?</a:t>
            </a:r>
            <a:endParaRPr lang="en-US" dirty="0"/>
          </a:p>
        </p:txBody>
      </p:sp>
      <p:pic>
        <p:nvPicPr>
          <p:cNvPr id="5" name="Picture 4"/>
          <p:cNvPicPr>
            <a:picLocks noChangeAspect="1"/>
          </p:cNvPicPr>
          <p:nvPr/>
        </p:nvPicPr>
        <p:blipFill>
          <a:blip r:embed="rId1">
            <a:clrChange>
              <a:clrFrom>
                <a:srgbClr val="FFFFFF"/>
              </a:clrFrom>
              <a:clrTo>
                <a:srgbClr val="FFFFFF">
                  <a:alpha val="0"/>
                </a:srgbClr>
              </a:clrTo>
            </a:clrChange>
            <a:lum bright="-20000" contrast="40000"/>
          </a:blip>
          <a:stretch>
            <a:fillRect/>
          </a:stretch>
        </p:blipFill>
        <p:spPr>
          <a:xfrm>
            <a:off x="2057400" y="2895600"/>
            <a:ext cx="5586111" cy="185321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p:custDataLst>
              <p:tags r:id="rId1"/>
            </p:custDataLst>
          </p:nvPr>
        </p:nvPicPr>
        <p:blipFill>
          <a:blip r:embed="rId2"/>
          <a:stretch>
            <a:fillRect/>
          </a:stretch>
        </p:blipFill>
        <p:spPr>
          <a:xfrm>
            <a:off x="0" y="836930"/>
            <a:ext cx="4700905" cy="2743200"/>
          </a:xfrm>
          <a:prstGeom prst="rect">
            <a:avLst/>
          </a:prstGeom>
        </p:spPr>
      </p:pic>
      <p:pic>
        <p:nvPicPr>
          <p:cNvPr id="9" name="图片 8"/>
          <p:cNvPicPr>
            <a:picLocks noChangeAspect="1"/>
          </p:cNvPicPr>
          <p:nvPr/>
        </p:nvPicPr>
        <p:blipFill>
          <a:blip r:embed="rId3"/>
          <a:stretch>
            <a:fillRect/>
          </a:stretch>
        </p:blipFill>
        <p:spPr>
          <a:xfrm>
            <a:off x="4698365" y="824230"/>
            <a:ext cx="4500880" cy="2790190"/>
          </a:xfrm>
          <a:prstGeom prst="rect">
            <a:avLst/>
          </a:prstGeom>
        </p:spPr>
      </p:pic>
      <p:pic>
        <p:nvPicPr>
          <p:cNvPr id="10" name="图片 9"/>
          <p:cNvPicPr>
            <a:picLocks noChangeAspect="1"/>
          </p:cNvPicPr>
          <p:nvPr/>
        </p:nvPicPr>
        <p:blipFill>
          <a:blip r:embed="rId4"/>
          <a:stretch>
            <a:fillRect/>
          </a:stretch>
        </p:blipFill>
        <p:spPr>
          <a:xfrm>
            <a:off x="0" y="3644900"/>
            <a:ext cx="4741545" cy="3056890"/>
          </a:xfrm>
          <a:prstGeom prst="rect">
            <a:avLst/>
          </a:prstGeom>
        </p:spPr>
      </p:pic>
      <p:pic>
        <p:nvPicPr>
          <p:cNvPr id="14" name="图片 13"/>
          <p:cNvPicPr>
            <a:picLocks noChangeAspect="1"/>
          </p:cNvPicPr>
          <p:nvPr/>
        </p:nvPicPr>
        <p:blipFill>
          <a:blip r:embed="rId5"/>
          <a:stretch>
            <a:fillRect/>
          </a:stretch>
        </p:blipFill>
        <p:spPr>
          <a:xfrm>
            <a:off x="4787900" y="3789045"/>
            <a:ext cx="4707890" cy="2831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68326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Data</a:t>
            </a:r>
            <a:endParaRPr lang="en-US" altLang="zh-CN" b="1">
              <a:solidFill>
                <a:schemeClr val="tx1"/>
              </a:solidFill>
              <a:latin typeface="Arial" panose="020B0604020202020204" pitchFamily="34" charset="0"/>
              <a:cs typeface="Arial" panose="020B0604020202020204" pitchFamily="34" charset="0"/>
            </a:endParaRPr>
          </a:p>
        </p:txBody>
      </p:sp>
      <p:sp>
        <p:nvSpPr>
          <p:cNvPr id="6" name="矩形 5"/>
          <p:cNvSpPr/>
          <p:nvPr/>
        </p:nvSpPr>
        <p:spPr>
          <a:xfrm>
            <a:off x="356362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Methodology</a:t>
            </a:r>
            <a:endParaRPr lang="en-US" altLang="zh-CN" b="1">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644398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Conclusions</a:t>
            </a:r>
            <a:endParaRPr lang="en-US" altLang="zh-CN" b="1">
              <a:solidFill>
                <a:schemeClr val="tx1"/>
              </a:solidFill>
              <a:latin typeface="Arial" panose="020B0604020202020204" pitchFamily="34" charset="0"/>
              <a:cs typeface="Arial" panose="020B0604020202020204" pitchFamily="34" charset="0"/>
            </a:endParaRPr>
          </a:p>
        </p:txBody>
      </p:sp>
      <p:sp>
        <p:nvSpPr>
          <p:cNvPr id="10" name="矩形 9"/>
          <p:cNvSpPr/>
          <p:nvPr/>
        </p:nvSpPr>
        <p:spPr>
          <a:xfrm>
            <a:off x="323215" y="2132965"/>
            <a:ext cx="8002270" cy="2232660"/>
          </a:xfrm>
          <a:prstGeom prst="rect">
            <a:avLst/>
          </a:prstGeom>
          <a:solidFill>
            <a:srgbClr val="FFFFFF"/>
          </a:solidFill>
        </p:spPr>
        <p:txBody>
          <a:bodyPr lIns="0" tIns="0" rIns="0" bIns="0">
            <a:noAutofit/>
          </a:bodyPr>
          <a:p>
            <a:pPr indent="368300">
              <a:lnSpc>
                <a:spcPct val="110000"/>
              </a:lnSpc>
              <a:spcAft>
                <a:spcPts val="140"/>
              </a:spcAft>
            </a:pPr>
            <a:r>
              <a:rPr lang="en-US" sz="2400">
                <a:latin typeface="Arial" panose="020B0604020202020204" pitchFamily="34" charset="0"/>
                <a:cs typeface="Arial" panose="020B0604020202020204" pitchFamily="34" charset="0"/>
              </a:rPr>
              <a:t>How to collect data?</a:t>
            </a:r>
            <a:endParaRPr lang="en-US" sz="2400">
              <a:latin typeface="Arial" panose="020B0604020202020204" pitchFamily="34" charset="0"/>
              <a:cs typeface="Arial" panose="020B0604020202020204" pitchFamily="34" charset="0"/>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solidFill>
                  <a:schemeClr val="tx1"/>
                </a:solidFill>
              </a:rPr>
              <a:t>Computational Social Science</a:t>
            </a:r>
            <a:endParaRPr lang="en-US" altLang="zh-CN">
              <a:solidFill>
                <a:schemeClr val="tx1"/>
              </a:solidFill>
            </a:endParaRPr>
          </a:p>
        </p:txBody>
      </p:sp>
      <p:sp>
        <p:nvSpPr>
          <p:cNvPr id="2" name="灯片编号占位符 1"/>
          <p:cNvSpPr>
            <a:spLocks noGrp="1"/>
          </p:cNvSpPr>
          <p:nvPr>
            <p:ph type="sldNum" sz="quarter" idx="12"/>
          </p:nvPr>
        </p:nvSpPr>
        <p:spPr/>
        <p:txBody>
          <a:bodyPr/>
          <a:p>
            <a:pPr>
              <a:defRPr/>
            </a:pPr>
            <a:fld id="{B65E8DA7-EEB6-4739-8281-F464F2E626FE}" type="slidenum">
              <a:rPr lang="zh-CN" altLang="en-US">
                <a:solidFill>
                  <a:prstClr val="black">
                    <a:tint val="75000"/>
                  </a:prstClr>
                </a:solidFill>
              </a:rPr>
            </a:fld>
            <a:endParaRPr lang="zh-CN" altLang="en-US">
              <a:solidFill>
                <a:prstClr val="black">
                  <a:tint val="75000"/>
                </a:prstClr>
              </a:solidFill>
            </a:endParaRPr>
          </a:p>
        </p:txBody>
      </p:sp>
      <p:sp>
        <p:nvSpPr>
          <p:cNvPr id="4" name="矩形 3"/>
          <p:cNvSpPr/>
          <p:nvPr/>
        </p:nvSpPr>
        <p:spPr>
          <a:xfrm>
            <a:off x="68326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Data</a:t>
            </a:r>
            <a:endParaRPr lang="en-US" altLang="zh-CN" b="1">
              <a:solidFill>
                <a:schemeClr val="tx1"/>
              </a:solidFill>
              <a:latin typeface="Arial" panose="020B0604020202020204" pitchFamily="34" charset="0"/>
              <a:cs typeface="Arial" panose="020B0604020202020204" pitchFamily="34" charset="0"/>
            </a:endParaRPr>
          </a:p>
        </p:txBody>
      </p:sp>
      <p:sp>
        <p:nvSpPr>
          <p:cNvPr id="6" name="矩形 5"/>
          <p:cNvSpPr/>
          <p:nvPr/>
        </p:nvSpPr>
        <p:spPr>
          <a:xfrm>
            <a:off x="356362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Methodology</a:t>
            </a:r>
            <a:endParaRPr lang="en-US" altLang="zh-CN" b="1">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6443980" y="1268730"/>
            <a:ext cx="1800000" cy="72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Arial" panose="020B0604020202020204" pitchFamily="34" charset="0"/>
                <a:cs typeface="Arial" panose="020B0604020202020204" pitchFamily="34" charset="0"/>
              </a:rPr>
              <a:t>Conclusions</a:t>
            </a:r>
            <a:endParaRPr lang="en-US" altLang="zh-CN" b="1">
              <a:solidFill>
                <a:schemeClr val="tx1"/>
              </a:solidFill>
              <a:latin typeface="Arial" panose="020B0604020202020204" pitchFamily="34" charset="0"/>
              <a:cs typeface="Arial" panose="020B0604020202020204" pitchFamily="34" charset="0"/>
            </a:endParaRPr>
          </a:p>
        </p:txBody>
      </p:sp>
      <p:sp>
        <p:nvSpPr>
          <p:cNvPr id="10" name="矩形 9"/>
          <p:cNvSpPr/>
          <p:nvPr/>
        </p:nvSpPr>
        <p:spPr>
          <a:xfrm>
            <a:off x="323215" y="2132965"/>
            <a:ext cx="8002270" cy="2232660"/>
          </a:xfrm>
          <a:prstGeom prst="rect">
            <a:avLst/>
          </a:prstGeom>
          <a:solidFill>
            <a:srgbClr val="FFFFFF"/>
          </a:solidFill>
        </p:spPr>
        <p:txBody>
          <a:bodyPr lIns="0" tIns="0" rIns="0" bIns="0">
            <a:noAutofit/>
          </a:bodyPr>
          <a:p>
            <a:pPr indent="368300">
              <a:lnSpc>
                <a:spcPct val="110000"/>
              </a:lnSpc>
              <a:spcAft>
                <a:spcPts val="140"/>
              </a:spcAft>
            </a:pPr>
            <a:r>
              <a:rPr lang="en-US" sz="2400">
                <a:latin typeface="Arial" panose="020B0604020202020204" pitchFamily="34" charset="0"/>
                <a:cs typeface="Arial" panose="020B0604020202020204" pitchFamily="34" charset="0"/>
              </a:rPr>
              <a:t>How to collect data?</a:t>
            </a:r>
            <a:endParaRPr lang="en-US" sz="2400">
              <a:latin typeface="Arial" panose="020B0604020202020204" pitchFamily="34" charset="0"/>
              <a:cs typeface="Arial" panose="020B0604020202020204" pitchFamily="34" charset="0"/>
            </a:endParaRPr>
          </a:p>
          <a:p>
            <a:pPr indent="368300">
              <a:lnSpc>
                <a:spcPct val="110000"/>
              </a:lnSpc>
              <a:spcAft>
                <a:spcPts val="140"/>
              </a:spcAft>
            </a:pPr>
            <a:r>
              <a:rPr lang="en-US" sz="2400">
                <a:solidFill>
                  <a:srgbClr val="3333B2"/>
                </a:solidFill>
                <a:latin typeface="Arial" panose="020B0604020202020204" pitchFamily="34" charset="0"/>
                <a:cs typeface="Arial" panose="020B0604020202020204" pitchFamily="34" charset="0"/>
                <a:sym typeface="+mn-ea"/>
              </a:rPr>
              <a:t>►</a:t>
            </a:r>
            <a:r>
              <a:rPr lang="en-US" sz="2400">
                <a:latin typeface="Arial" panose="020B0604020202020204" pitchFamily="34" charset="0"/>
                <a:cs typeface="Arial" panose="020B0604020202020204" pitchFamily="34" charset="0"/>
              </a:rPr>
              <a:t>Questionnaire</a:t>
            </a:r>
            <a:endParaRPr lang="en-US" sz="2400">
              <a:latin typeface="Arial" panose="020B0604020202020204" pitchFamily="34" charset="0"/>
              <a:cs typeface="Arial" panose="020B0604020202020204" pitchFamily="34" charset="0"/>
            </a:endParaRPr>
          </a:p>
          <a:p>
            <a:pPr indent="368300">
              <a:lnSpc>
                <a:spcPct val="110000"/>
              </a:lnSpc>
              <a:spcAft>
                <a:spcPts val="140"/>
              </a:spcAft>
            </a:pPr>
            <a:r>
              <a:rPr lang="en-US" sz="2400">
                <a:solidFill>
                  <a:srgbClr val="3333B2"/>
                </a:solidFill>
                <a:latin typeface="Arial" panose="020B0604020202020204" pitchFamily="34" charset="0"/>
                <a:cs typeface="Arial" panose="020B0604020202020204" pitchFamily="34" charset="0"/>
                <a:sym typeface="+mn-ea"/>
              </a:rPr>
              <a:t>►Phone Questionnaire</a:t>
            </a:r>
            <a:endParaRPr lang="en-US" sz="2400">
              <a:solidFill>
                <a:srgbClr val="3333B2"/>
              </a:solidFill>
              <a:latin typeface="Arial" panose="020B0604020202020204" pitchFamily="34" charset="0"/>
              <a:cs typeface="Arial" panose="020B0604020202020204" pitchFamily="34" charset="0"/>
              <a:sym typeface="+mn-ea"/>
            </a:endParaRPr>
          </a:p>
          <a:p>
            <a:pPr indent="368300">
              <a:lnSpc>
                <a:spcPct val="110000"/>
              </a:lnSpc>
              <a:spcAft>
                <a:spcPts val="140"/>
              </a:spcAft>
            </a:pPr>
            <a:r>
              <a:rPr lang="en-US" sz="2400">
                <a:solidFill>
                  <a:srgbClr val="3333B2"/>
                </a:solidFill>
                <a:latin typeface="Arial" panose="020B0604020202020204" pitchFamily="34" charset="0"/>
                <a:cs typeface="Arial" panose="020B0604020202020204" pitchFamily="34" charset="0"/>
                <a:sym typeface="+mn-ea"/>
              </a:rPr>
              <a:t>►Online Questionnaire</a:t>
            </a:r>
            <a:endParaRPr lang="en-US" sz="2400">
              <a:latin typeface="Arial" panose="020B0604020202020204" pitchFamily="34" charset="0"/>
              <a:cs typeface="Arial" panose="020B0604020202020204" pitchFamily="34" charset="0"/>
            </a:endParaRPr>
          </a:p>
          <a:p>
            <a:pPr indent="368300">
              <a:lnSpc>
                <a:spcPct val="110000"/>
              </a:lnSpc>
              <a:spcAft>
                <a:spcPts val="140"/>
              </a:spcAft>
            </a:pPr>
            <a:endParaRPr lang="en-US" sz="2400">
              <a:latin typeface="Arial" panose="020B0604020202020204" pitchFamily="34" charset="0"/>
              <a:cs typeface="Arial" panose="020B0604020202020204" pitchFamily="34" charset="0"/>
            </a:endParaRPr>
          </a:p>
          <a:p>
            <a:pPr marL="293370" indent="0">
              <a:lnSpc>
                <a:spcPct val="209000"/>
              </a:lnSpc>
            </a:pPr>
            <a:endParaRPr lang="zh-TW" sz="500">
              <a:solidFill>
                <a:srgbClr val="9999D9"/>
              </a:solidFill>
              <a:latin typeface="MingLiU"/>
              <a:ea typeface="MingLiU"/>
              <a:hlinkClick r:id=""/>
            </a:endParaRPr>
          </a:p>
        </p:txBody>
      </p:sp>
      <p:pic>
        <p:nvPicPr>
          <p:cNvPr id="5" name="图片 4"/>
          <p:cNvPicPr>
            <a:picLocks noChangeAspect="1"/>
          </p:cNvPicPr>
          <p:nvPr/>
        </p:nvPicPr>
        <p:blipFill>
          <a:blip r:embed="rId1"/>
          <a:stretch>
            <a:fillRect/>
          </a:stretch>
        </p:blipFill>
        <p:spPr>
          <a:xfrm>
            <a:off x="3060065" y="3789045"/>
            <a:ext cx="5582920" cy="3020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4320,&quot;width&quot;:7680}"/>
</p:tagLst>
</file>

<file path=ppt/tags/tag2.xml><?xml version="1.0" encoding="utf-8"?>
<p:tagLst xmlns:p="http://schemas.openxmlformats.org/presentationml/2006/main">
  <p:tag name="KSO_WM_UNIT_PLACING_PICTURE_USER_VIEWPORT" val="{&quot;height&quot;:6972,&quot;width&quot;:11574}"/>
</p:tagLst>
</file>

<file path=ppt/tags/tag3.xml><?xml version="1.0" encoding="utf-8"?>
<p:tagLst xmlns:p="http://schemas.openxmlformats.org/presentationml/2006/main">
  <p:tag name="KSO_WM_UNIT_TABLE_BEAUTIFY" val="smartTable{259899ea-ef8e-46f2-959c-a9c8d723997a}"/>
</p:tagLst>
</file>

<file path=ppt/tags/tag4.xml><?xml version="1.0" encoding="utf-8"?>
<p:tagLst xmlns:p="http://schemas.openxmlformats.org/presentationml/2006/main">
  <p:tag name="KSO_WM_UNIT_TABLE_BEAUTIFY" val="smartTable{36a2a719-b061-4087-94ee-08fe8c686862}"/>
</p:tagLst>
</file>

<file path=ppt/tags/tag5.xml><?xml version="1.0" encoding="utf-8"?>
<p:tagLst xmlns:p="http://schemas.openxmlformats.org/presentationml/2006/main">
  <p:tag name="KSO_WM_UNIT_TABLE_BEAUTIFY" val="smartTable{259899ea-ef8e-46f2-959c-a9c8d723997a}"/>
</p:tagLst>
</file>

<file path=ppt/tags/tag6.xml><?xml version="1.0" encoding="utf-8"?>
<p:tagLst xmlns:p="http://schemas.openxmlformats.org/presentationml/2006/main">
  <p:tag name="KSO_WM_UNIT_TABLE_BEAUTIFY" val="smartTable{36a2a719-b061-4087-94ee-08fe8c686862}"/>
</p:tagLst>
</file>

<file path=ppt/tags/tag7.xml><?xml version="1.0" encoding="utf-8"?>
<p:tagLst xmlns:p="http://schemas.openxmlformats.org/presentationml/2006/main">
  <p:tag name="KSO_WM_UNIT_TABLE_BEAUTIFY" val="smartTable{259899ea-ef8e-46f2-959c-a9c8d723997a}"/>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14274</Words>
  <Application>WPS 演示</Application>
  <PresentationFormat>全屏显示(4:3)</PresentationFormat>
  <Paragraphs>1050</Paragraphs>
  <Slides>69</Slides>
  <Notes>28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2" baseType="lpstr">
      <vt:lpstr>Arial</vt:lpstr>
      <vt:lpstr>宋体</vt:lpstr>
      <vt:lpstr>Wingdings</vt:lpstr>
      <vt:lpstr>Calibri</vt:lpstr>
      <vt:lpstr>微软雅黑</vt:lpstr>
      <vt:lpstr>Arial</vt:lpstr>
      <vt:lpstr>MingLiU</vt:lpstr>
      <vt:lpstr>Arial Unicode MS</vt:lpstr>
      <vt:lpstr>Symbol</vt:lpstr>
      <vt:lpstr>Segoe Print</vt:lpstr>
      <vt:lpstr>1_Office 主题​​</vt:lpstr>
      <vt:lpstr>Equation.3</vt:lpstr>
      <vt:lpstr>Equation.3</vt:lpstr>
      <vt:lpstr>PowerPoint 演示文稿</vt:lpstr>
      <vt:lpstr>PowerPoint 演示文稿</vt:lpstr>
      <vt:lpstr>Class Logistics</vt:lpstr>
      <vt:lpstr>Evaluation</vt:lpstr>
      <vt:lpstr>Contents</vt:lpstr>
      <vt:lpstr>Computational Social Science</vt:lpstr>
      <vt:lpstr>Computational Social Science</vt:lpstr>
      <vt:lpstr>Computational Social Science</vt:lpstr>
      <vt:lpstr>Computational Social Science</vt:lpstr>
      <vt:lpstr>Computational Social Science</vt:lpstr>
      <vt:lpstr>Computational Social Science</vt:lpstr>
      <vt:lpstr>Computational Social Science</vt:lpstr>
      <vt:lpstr>Computational Social Science</vt:lpstr>
      <vt:lpstr>Computational Social Science</vt:lpstr>
      <vt:lpstr>Introduction</vt:lpstr>
      <vt:lpstr>Facebook</vt:lpstr>
      <vt:lpstr>Amazon</vt:lpstr>
      <vt:lpstr>Yelp</vt:lpstr>
      <vt:lpstr>Objectives of Our Course</vt:lpstr>
      <vt:lpstr>Overview – Dependency Graph</vt:lpstr>
      <vt:lpstr>Social Media</vt:lpstr>
      <vt:lpstr>Definition</vt:lpstr>
      <vt:lpstr>PowerPoint 演示文稿</vt:lpstr>
      <vt:lpstr>PowerPoint 演示文稿</vt:lpstr>
      <vt:lpstr>Social Media Mining Challenges</vt:lpstr>
      <vt:lpstr>Graph Essentials</vt:lpstr>
      <vt:lpstr>Networks</vt:lpstr>
      <vt:lpstr>Internet</vt:lpstr>
      <vt:lpstr>Phoenix Road Network</vt:lpstr>
      <vt:lpstr>Social Networks and Social Network Analysis</vt:lpstr>
      <vt:lpstr>Social Networks: Examples</vt:lpstr>
      <vt:lpstr>Graph Basics</vt:lpstr>
      <vt:lpstr>Nodes and Edges</vt:lpstr>
      <vt:lpstr>Nodes or Actors</vt:lpstr>
      <vt:lpstr>Edges</vt:lpstr>
      <vt:lpstr>Directed Edges and Directed Graphs</vt:lpstr>
      <vt:lpstr>Neighborhood and Degree (In-degree, out-degree)</vt:lpstr>
      <vt:lpstr>Degree and Degree Distribution</vt:lpstr>
      <vt:lpstr>Degree Distribution</vt:lpstr>
      <vt:lpstr>Subgraph</vt:lpstr>
      <vt:lpstr>Graph Representation</vt:lpstr>
      <vt:lpstr>Graph Representation</vt:lpstr>
      <vt:lpstr>Adjacency Matrix</vt:lpstr>
      <vt:lpstr>Adjacency List</vt:lpstr>
      <vt:lpstr>Edge List</vt:lpstr>
      <vt:lpstr>Types of Graphs</vt:lpstr>
      <vt:lpstr>Null Graph and Empty Graph</vt:lpstr>
      <vt:lpstr>Directed/Undirected/Mixed Graphs</vt:lpstr>
      <vt:lpstr>Simple Graphs and Multigraphs</vt:lpstr>
      <vt:lpstr>Weighted Graph</vt:lpstr>
      <vt:lpstr>Webgraph</vt:lpstr>
      <vt:lpstr>Webgraph: Government Agencies</vt:lpstr>
      <vt:lpstr>Signed Graph</vt:lpstr>
      <vt:lpstr>Quiz</vt:lpstr>
      <vt:lpstr>Quiz</vt:lpstr>
      <vt:lpstr>Quiz</vt:lpstr>
      <vt:lpstr>Quiz</vt:lpstr>
      <vt:lpstr>Quiz</vt:lpstr>
      <vt:lpstr>Connectivity in Graphs </vt:lpstr>
      <vt:lpstr>Adjacent nodes and Incident Edges</vt:lpstr>
      <vt:lpstr>Walk, Path, Trail, Tour, and Cycle</vt:lpstr>
      <vt:lpstr>Trail</vt:lpstr>
      <vt:lpstr>Path</vt:lpstr>
      <vt:lpstr>Connectivity</vt:lpstr>
      <vt:lpstr>Connectivity: Example</vt:lpstr>
      <vt:lpstr>Component</vt:lpstr>
      <vt:lpstr>Component Examples:</vt:lpstr>
      <vt:lpstr>Shortest Path</vt:lpstr>
      <vt:lpstr>Diameter</vt:lpstr>
    </vt:vector>
  </TitlesOfParts>
  <Company>seu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AMS大数据处理关键技术研究</dc:title>
  <dc:creator>Rain.Xiong</dc:creator>
  <cp:lastModifiedBy>Yunji</cp:lastModifiedBy>
  <cp:revision>2593</cp:revision>
  <cp:lastPrinted>2018-04-19T03:22:00Z</cp:lastPrinted>
  <dcterms:created xsi:type="dcterms:W3CDTF">2016-04-11T02:38:00Z</dcterms:created>
  <dcterms:modified xsi:type="dcterms:W3CDTF">2021-03-24T12:58:21Z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25E3A466844C4EC6A7545FA27F77CFD2</vt:lpwstr>
  </property>
</Properties>
</file>